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47"/>
  </p:notesMasterIdLst>
  <p:sldIdLst>
    <p:sldId id="271" r:id="rId3"/>
    <p:sldId id="258" r:id="rId4"/>
    <p:sldId id="348" r:id="rId5"/>
    <p:sldId id="336" r:id="rId6"/>
    <p:sldId id="349" r:id="rId7"/>
    <p:sldId id="319" r:id="rId8"/>
    <p:sldId id="267" r:id="rId9"/>
    <p:sldId id="303" r:id="rId10"/>
    <p:sldId id="333" r:id="rId11"/>
    <p:sldId id="327" r:id="rId12"/>
    <p:sldId id="328" r:id="rId13"/>
    <p:sldId id="329" r:id="rId14"/>
    <p:sldId id="330" r:id="rId15"/>
    <p:sldId id="332" r:id="rId16"/>
    <p:sldId id="331" r:id="rId17"/>
    <p:sldId id="274" r:id="rId18"/>
    <p:sldId id="322" r:id="rId19"/>
    <p:sldId id="323" r:id="rId20"/>
    <p:sldId id="339" r:id="rId21"/>
    <p:sldId id="324" r:id="rId22"/>
    <p:sldId id="325" r:id="rId23"/>
    <p:sldId id="326" r:id="rId24"/>
    <p:sldId id="268" r:id="rId25"/>
    <p:sldId id="317" r:id="rId26"/>
    <p:sldId id="316" r:id="rId27"/>
    <p:sldId id="342" r:id="rId28"/>
    <p:sldId id="309" r:id="rId29"/>
    <p:sldId id="310" r:id="rId30"/>
    <p:sldId id="311" r:id="rId31"/>
    <p:sldId id="312" r:id="rId32"/>
    <p:sldId id="352" r:id="rId33"/>
    <p:sldId id="269" r:id="rId34"/>
    <p:sldId id="305" r:id="rId35"/>
    <p:sldId id="306" r:id="rId36"/>
    <p:sldId id="308" r:id="rId37"/>
    <p:sldId id="315" r:id="rId38"/>
    <p:sldId id="350" r:id="rId39"/>
    <p:sldId id="351" r:id="rId40"/>
    <p:sldId id="343" r:id="rId41"/>
    <p:sldId id="346" r:id="rId42"/>
    <p:sldId id="353" r:id="rId43"/>
    <p:sldId id="320" r:id="rId44"/>
    <p:sldId id="354" r:id="rId45"/>
    <p:sldId id="294" r:id="rId46"/>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Corbel" panose="020B0503020204020204" pitchFamily="34" charset="0"/>
      <p:regular r:id="rId52"/>
      <p:bold r:id="rId53"/>
      <p:italic r:id="rId54"/>
      <p:boldItalic r:id="rId55"/>
    </p:embeddedFont>
    <p:embeddedFont>
      <p:font typeface="DM Sans Bold" panose="020B0604020202020204" charset="0"/>
      <p:bold r:id="rId56"/>
    </p:embeddedFont>
    <p:embeddedFont>
      <p:font typeface="Montserrat" panose="00000500000000000000" pitchFamily="2" charset="0"/>
      <p:regular r:id="rId57"/>
      <p:bold r:id="rId58"/>
      <p:italic r:id="rId59"/>
      <p:boldItalic r:id="rId60"/>
    </p:embeddedFont>
    <p:embeddedFont>
      <p:font typeface="Work Sans"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619">
          <p15:clr>
            <a:srgbClr val="A4A3A4"/>
          </p15:clr>
        </p15:guide>
        <p15:guide id="4" pos="7061">
          <p15:clr>
            <a:srgbClr val="A4A3A4"/>
          </p15:clr>
        </p15:guide>
        <p15:guide id="5" orient="horz" pos="754">
          <p15:clr>
            <a:srgbClr val="A4A3A4"/>
          </p15:clr>
        </p15:guide>
        <p15:guide id="6" orient="horz" pos="5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70D1F-020E-4DB4-A6BE-B961449C73CE}" v="52" dt="2025-03-29T09:32:37.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160"/>
        <p:guide pos="3840"/>
        <p:guide pos="619"/>
        <p:guide pos="7061"/>
        <p:guide orient="horz" pos="754"/>
        <p:guide orient="horz" pos="5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f28a4ace1_5_5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6f28a4ace1_5_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f28a4ace1_5_5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6f28a4ace1_5_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91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f28a4ace1_5_5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6f28a4ace1_5_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08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f28a4ace1_5_5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6f28a4ace1_5_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35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f28a4ace1_3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6f28a4ace1_3_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Pranit</a:t>
            </a:r>
            <a:endParaRPr/>
          </a:p>
        </p:txBody>
      </p:sp>
      <p:sp>
        <p:nvSpPr>
          <p:cNvPr id="573" name="Google Shape;573;g26f28a4ace1_3_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27</a:t>
            </a:fld>
            <a:endParaRPr/>
          </a:p>
        </p:txBody>
      </p:sp>
    </p:spTree>
    <p:extLst>
      <p:ext uri="{BB962C8B-B14F-4D97-AF65-F5344CB8AC3E}">
        <p14:creationId xmlns:p14="http://schemas.microsoft.com/office/powerpoint/2010/main" val="379411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f28a4ace1_3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6f28a4ace1_3_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Pranit</a:t>
            </a:r>
            <a:endParaRPr/>
          </a:p>
        </p:txBody>
      </p:sp>
      <p:sp>
        <p:nvSpPr>
          <p:cNvPr id="573" name="Google Shape;573;g26f28a4ace1_3_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28</a:t>
            </a:fld>
            <a:endParaRPr/>
          </a:p>
        </p:txBody>
      </p:sp>
    </p:spTree>
    <p:extLst>
      <p:ext uri="{BB962C8B-B14F-4D97-AF65-F5344CB8AC3E}">
        <p14:creationId xmlns:p14="http://schemas.microsoft.com/office/powerpoint/2010/main" val="3163376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f28a4ace1_3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6f28a4ace1_3_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Pranit</a:t>
            </a:r>
            <a:endParaRPr/>
          </a:p>
        </p:txBody>
      </p:sp>
      <p:sp>
        <p:nvSpPr>
          <p:cNvPr id="573" name="Google Shape;573;g26f28a4ace1_3_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29</a:t>
            </a:fld>
            <a:endParaRPr/>
          </a:p>
        </p:txBody>
      </p:sp>
    </p:spTree>
    <p:extLst>
      <p:ext uri="{BB962C8B-B14F-4D97-AF65-F5344CB8AC3E}">
        <p14:creationId xmlns:p14="http://schemas.microsoft.com/office/powerpoint/2010/main" val="347525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f28a4ace1_3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6f28a4ace1_3_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Pranit</a:t>
            </a:r>
            <a:endParaRPr/>
          </a:p>
        </p:txBody>
      </p:sp>
      <p:sp>
        <p:nvSpPr>
          <p:cNvPr id="573" name="Google Shape;573;g26f28a4ace1_3_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30</a:t>
            </a:fld>
            <a:endParaRPr/>
          </a:p>
        </p:txBody>
      </p:sp>
    </p:spTree>
    <p:extLst>
      <p:ext uri="{BB962C8B-B14F-4D97-AF65-F5344CB8AC3E}">
        <p14:creationId xmlns:p14="http://schemas.microsoft.com/office/powerpoint/2010/main" val="1533072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532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f28a4ace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f28a4ace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55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48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197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24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ec1a977a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ec1a977a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13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95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4249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6f28a4ace1_3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4" name="Google Shape;1004;g26f28a4ace1_3_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Simran</a:t>
            </a:r>
            <a:endParaRPr/>
          </a:p>
        </p:txBody>
      </p:sp>
      <p:sp>
        <p:nvSpPr>
          <p:cNvPr id="1005" name="Google Shape;1005;g26f28a4ace1_3_2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f28a4ace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f28a4ace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33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23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cec1627e13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cec1627e13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45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f28a4ace1_3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26f28a4ace1_3_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a:t>Speaker: Siddharth</a:t>
            </a:r>
            <a:br>
              <a:rPr lang="en-IN"/>
            </a:br>
            <a:br>
              <a:rPr lang="en-IN"/>
            </a:br>
            <a:r>
              <a:rPr lang="en-IN" sz="1800">
                <a:latin typeface="Arial"/>
                <a:ea typeface="Arial"/>
                <a:cs typeface="Arial"/>
                <a:sym typeface="Arial"/>
              </a:rPr>
              <a:t>Starting with the Data Grain. Here, each record captures an individual transaction or customer interaction. It sheds light on their preferences, booking tendencies, and offers a deeper understanding of what drives their satisfaction. This level of granularity allows us to measure Airbnb's performance and its competitiveness in the market with precision.</a:t>
            </a:r>
            <a:endParaRPr sz="1800">
              <a:latin typeface="Arial"/>
              <a:ea typeface="Arial"/>
              <a:cs typeface="Arial"/>
              <a:sym typeface="Arial"/>
            </a:endParaRPr>
          </a:p>
          <a:p>
            <a:pPr marL="0" marR="0" lvl="0" indent="0" algn="l" rtl="0">
              <a:lnSpc>
                <a:spcPct val="107000"/>
              </a:lnSpc>
              <a:spcBef>
                <a:spcPts val="800"/>
              </a:spcBef>
              <a:spcAft>
                <a:spcPts val="0"/>
              </a:spcAft>
              <a:buNone/>
            </a:pPr>
            <a:r>
              <a:rPr lang="en-IN" sz="1800">
                <a:latin typeface="Arial"/>
                <a:ea typeface="Arial"/>
                <a:cs typeface="Arial"/>
                <a:sym typeface="Arial"/>
              </a:rPr>
              <a:t>Moving on to the Facts section, these are the quantifiable metrics we're tracking. We look at variables like the price of a listing, the service fees involved, the length of each stay, and the total booking value. We're also considering the number of guests per booking, whether there was a cancellation—indicated by the Cancellation Flag—as well as the payment method used, any security deposit held, and the cancellation fee applied if any. These facts are the hard numbers that will feed into our analytical models and provide the backbone for our insights.</a:t>
            </a:r>
            <a:endParaRPr sz="1800">
              <a:latin typeface="Arial"/>
              <a:ea typeface="Arial"/>
              <a:cs typeface="Arial"/>
              <a:sym typeface="Arial"/>
            </a:endParaRPr>
          </a:p>
          <a:p>
            <a:pPr marL="0" marR="0" lvl="0" indent="0" algn="l" rtl="0">
              <a:lnSpc>
                <a:spcPct val="107000"/>
              </a:lnSpc>
              <a:spcBef>
                <a:spcPts val="800"/>
              </a:spcBef>
              <a:spcAft>
                <a:spcPts val="0"/>
              </a:spcAft>
              <a:buNone/>
            </a:pPr>
            <a:r>
              <a:rPr lang="en-IN" sz="1800">
                <a:latin typeface="Arial"/>
                <a:ea typeface="Arial"/>
                <a:cs typeface="Arial"/>
                <a:sym typeface="Arial"/>
              </a:rPr>
              <a:t>Bookings Fact Table</a:t>
            </a:r>
            <a:br>
              <a:rPr lang="en-IN" sz="1800">
                <a:latin typeface="Arial"/>
                <a:ea typeface="Arial"/>
                <a:cs typeface="Arial"/>
                <a:sym typeface="Arial"/>
              </a:rPr>
            </a:br>
            <a:r>
              <a:rPr lang="en-IN" sz="1800">
                <a:latin typeface="Arial"/>
                <a:ea typeface="Arial"/>
                <a:cs typeface="Arial"/>
                <a:sym typeface="Arial"/>
              </a:rPr>
              <a:t>Reviews Fact Table:</a:t>
            </a:r>
            <a:br>
              <a:rPr lang="en-IN" sz="1800">
                <a:latin typeface="Arial"/>
                <a:ea typeface="Arial"/>
                <a:cs typeface="Arial"/>
                <a:sym typeface="Arial"/>
              </a:rPr>
            </a:br>
            <a:r>
              <a:rPr lang="en-IN" sz="1800">
                <a:latin typeface="Arial"/>
                <a:ea typeface="Arial"/>
                <a:cs typeface="Arial"/>
                <a:sym typeface="Arial"/>
              </a:rPr>
              <a:t>Transactions Fact Table:</a:t>
            </a:r>
            <a:br>
              <a:rPr lang="en-IN" sz="1800">
                <a:latin typeface="Arial"/>
                <a:ea typeface="Arial"/>
                <a:cs typeface="Arial"/>
                <a:sym typeface="Arial"/>
              </a:rPr>
            </a:br>
            <a:r>
              <a:rPr lang="en-IN" sz="1800">
                <a:latin typeface="Arial"/>
                <a:ea typeface="Arial"/>
                <a:cs typeface="Arial"/>
                <a:sym typeface="Arial"/>
              </a:rPr>
              <a:t>Bookings and Reviews tables</a:t>
            </a:r>
            <a:endParaRPr sz="1800">
              <a:latin typeface="Arial"/>
              <a:ea typeface="Arial"/>
              <a:cs typeface="Arial"/>
              <a:sym typeface="Arial"/>
            </a:endParaRPr>
          </a:p>
          <a:p>
            <a:pPr marL="0" marR="0" lvl="0" indent="0" algn="l" rtl="0">
              <a:lnSpc>
                <a:spcPct val="107000"/>
              </a:lnSpc>
              <a:spcBef>
                <a:spcPts val="800"/>
              </a:spcBef>
              <a:spcAft>
                <a:spcPts val="0"/>
              </a:spcAft>
              <a:buNone/>
            </a:pPr>
            <a:r>
              <a:rPr lang="en-IN" sz="1800">
                <a:latin typeface="Arial"/>
                <a:ea typeface="Arial"/>
                <a:cs typeface="Arial"/>
                <a:sym typeface="Arial"/>
              </a:rPr>
              <a:t> </a:t>
            </a:r>
            <a:endParaRPr sz="1800">
              <a:latin typeface="Arial"/>
              <a:ea typeface="Arial"/>
              <a:cs typeface="Arial"/>
              <a:sym typeface="Arial"/>
            </a:endParaRPr>
          </a:p>
          <a:p>
            <a:pPr marL="0" marR="0" lvl="0" indent="0" algn="l" rtl="0">
              <a:lnSpc>
                <a:spcPct val="107000"/>
              </a:lnSpc>
              <a:spcBef>
                <a:spcPts val="800"/>
              </a:spcBef>
              <a:spcAft>
                <a:spcPts val="0"/>
              </a:spcAft>
              <a:buNone/>
            </a:pPr>
            <a:r>
              <a:rPr lang="en-IN" sz="1800">
                <a:latin typeface="Arial"/>
                <a:ea typeface="Arial"/>
                <a:cs typeface="Arial"/>
                <a:sym typeface="Arial"/>
              </a:rPr>
              <a:t>Lastly, we turn our attention to the Dimensions. These are the broader categories that provide context to our facts. They include Listing Details, which encompass the specifics of each property, such as its type, location, amenities, and availability. The Customer dimension encapsulates the demographic profile of the guests, their booking history, and any reviews they might have left. The final dimension, Demographics Market Environment, examines the macro-level factors such as regional tourism trends, seasonal influences, and economic indicators that could affect Airbnb's market.</a:t>
            </a:r>
            <a:endParaRPr sz="1800">
              <a:latin typeface="Arial"/>
              <a:ea typeface="Arial"/>
              <a:cs typeface="Arial"/>
              <a:sym typeface="Arial"/>
            </a:endParaRPr>
          </a:p>
          <a:p>
            <a:pPr marL="0" lvl="0" indent="0" algn="l" rtl="0">
              <a:spcBef>
                <a:spcPts val="800"/>
              </a:spcBef>
              <a:spcAft>
                <a:spcPts val="0"/>
              </a:spcAft>
              <a:buNone/>
            </a:pPr>
            <a:endParaRPr/>
          </a:p>
        </p:txBody>
      </p:sp>
      <p:sp>
        <p:nvSpPr>
          <p:cNvPr id="395" name="Google Shape;395;g26f28a4ace1_3_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6f28a4ace1_3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26f28a4ace1_3_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Speaker: Manas</a:t>
            </a:r>
            <a:endParaRPr/>
          </a:p>
        </p:txBody>
      </p:sp>
      <p:sp>
        <p:nvSpPr>
          <p:cNvPr id="376" name="Google Shape;376;g26f28a4ace1_3_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extLst>
      <p:ext uri="{BB962C8B-B14F-4D97-AF65-F5344CB8AC3E}">
        <p14:creationId xmlns:p14="http://schemas.microsoft.com/office/powerpoint/2010/main" val="2865893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9"/>
        <p:cNvGrpSpPr/>
        <p:nvPr/>
      </p:nvGrpSpPr>
      <p:grpSpPr>
        <a:xfrm>
          <a:off x="0" y="0"/>
          <a:ext cx="0" cy="0"/>
          <a:chOff x="0" y="0"/>
          <a:chExt cx="0" cy="0"/>
        </a:xfrm>
      </p:grpSpPr>
      <p:sp>
        <p:nvSpPr>
          <p:cNvPr id="30" name="Google Shape;30;p13"/>
          <p:cNvSpPr>
            <a:spLocks noGrp="1"/>
          </p:cNvSpPr>
          <p:nvPr>
            <p:ph type="pic" idx="2"/>
          </p:nvPr>
        </p:nvSpPr>
        <p:spPr>
          <a:xfrm>
            <a:off x="7976060" y="717458"/>
            <a:ext cx="3233279" cy="1816716"/>
          </a:xfrm>
          <a:prstGeom prst="rect">
            <a:avLst/>
          </a:prstGeom>
          <a:noFill/>
          <a:ln>
            <a:noFill/>
          </a:ln>
        </p:spPr>
      </p:sp>
      <p:sp>
        <p:nvSpPr>
          <p:cNvPr id="31" name="Google Shape;31;p13"/>
          <p:cNvSpPr>
            <a:spLocks noGrp="1"/>
          </p:cNvSpPr>
          <p:nvPr>
            <p:ph type="pic" idx="3"/>
          </p:nvPr>
        </p:nvSpPr>
        <p:spPr>
          <a:xfrm>
            <a:off x="7976060" y="2721353"/>
            <a:ext cx="3233279" cy="1816716"/>
          </a:xfrm>
          <a:prstGeom prst="rect">
            <a:avLst/>
          </a:prstGeom>
          <a:noFill/>
          <a:ln>
            <a:noFill/>
          </a:ln>
        </p:spPr>
      </p:sp>
      <p:sp>
        <p:nvSpPr>
          <p:cNvPr id="32" name="Google Shape;32;p13"/>
          <p:cNvSpPr>
            <a:spLocks noGrp="1"/>
          </p:cNvSpPr>
          <p:nvPr>
            <p:ph type="pic" idx="4"/>
          </p:nvPr>
        </p:nvSpPr>
        <p:spPr>
          <a:xfrm>
            <a:off x="7976059" y="4725248"/>
            <a:ext cx="3233279" cy="1816716"/>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33"/>
        <p:cNvGrpSpPr/>
        <p:nvPr/>
      </p:nvGrpSpPr>
      <p:grpSpPr>
        <a:xfrm>
          <a:off x="0" y="0"/>
          <a:ext cx="0" cy="0"/>
          <a:chOff x="0" y="0"/>
          <a:chExt cx="0" cy="0"/>
        </a:xfrm>
      </p:grpSpPr>
      <p:sp>
        <p:nvSpPr>
          <p:cNvPr id="34" name="Google Shape;34;p14"/>
          <p:cNvSpPr>
            <a:spLocks noGrp="1"/>
          </p:cNvSpPr>
          <p:nvPr>
            <p:ph type="pic" idx="2"/>
          </p:nvPr>
        </p:nvSpPr>
        <p:spPr>
          <a:xfrm>
            <a:off x="524341" y="1196974"/>
            <a:ext cx="2493931" cy="2232026"/>
          </a:xfrm>
          <a:prstGeom prst="rect">
            <a:avLst/>
          </a:prstGeom>
          <a:noFill/>
          <a:ln>
            <a:noFill/>
          </a:ln>
        </p:spPr>
      </p:sp>
      <p:sp>
        <p:nvSpPr>
          <p:cNvPr id="35" name="Google Shape;35;p14"/>
          <p:cNvSpPr>
            <a:spLocks noGrp="1"/>
          </p:cNvSpPr>
          <p:nvPr>
            <p:ph type="pic" idx="3"/>
          </p:nvPr>
        </p:nvSpPr>
        <p:spPr>
          <a:xfrm>
            <a:off x="524342" y="3723431"/>
            <a:ext cx="2493931" cy="2305851"/>
          </a:xfrm>
          <a:prstGeom prst="rect">
            <a:avLst/>
          </a:prstGeom>
          <a:noFill/>
          <a:ln>
            <a:noFill/>
          </a:ln>
        </p:spPr>
      </p:sp>
      <p:sp>
        <p:nvSpPr>
          <p:cNvPr id="36" name="Google Shape;36;p14"/>
          <p:cNvSpPr>
            <a:spLocks noGrp="1"/>
          </p:cNvSpPr>
          <p:nvPr>
            <p:ph type="pic" idx="4"/>
          </p:nvPr>
        </p:nvSpPr>
        <p:spPr>
          <a:xfrm>
            <a:off x="3344565" y="2578100"/>
            <a:ext cx="2599303" cy="3451181"/>
          </a:xfrm>
          <a:prstGeom prst="rect">
            <a:avLst/>
          </a:prstGeom>
          <a:noFill/>
          <a:ln>
            <a:noFill/>
          </a:ln>
        </p:spPr>
      </p:sp>
      <p:sp>
        <p:nvSpPr>
          <p:cNvPr id="37" name="Google Shape;37;p14"/>
          <p:cNvSpPr>
            <a:spLocks noGrp="1"/>
          </p:cNvSpPr>
          <p:nvPr>
            <p:ph type="pic" idx="5"/>
          </p:nvPr>
        </p:nvSpPr>
        <p:spPr>
          <a:xfrm>
            <a:off x="6286500" y="2578101"/>
            <a:ext cx="2387686" cy="3451181"/>
          </a:xfrm>
          <a:prstGeom prst="rect">
            <a:avLst/>
          </a:prstGeom>
          <a:noFill/>
          <a:ln>
            <a:noFill/>
          </a:ln>
        </p:spPr>
      </p:sp>
      <p:sp>
        <p:nvSpPr>
          <p:cNvPr id="38" name="Google Shape;38;p14"/>
          <p:cNvSpPr>
            <a:spLocks noGrp="1"/>
          </p:cNvSpPr>
          <p:nvPr>
            <p:ph type="pic" idx="6"/>
          </p:nvPr>
        </p:nvSpPr>
        <p:spPr>
          <a:xfrm>
            <a:off x="9016819" y="1196974"/>
            <a:ext cx="2709954" cy="2260557"/>
          </a:xfrm>
          <a:prstGeom prst="rect">
            <a:avLst/>
          </a:prstGeom>
          <a:noFill/>
          <a:ln>
            <a:noFill/>
          </a:ln>
        </p:spPr>
      </p:sp>
      <p:sp>
        <p:nvSpPr>
          <p:cNvPr id="39" name="Google Shape;39;p14"/>
          <p:cNvSpPr>
            <a:spLocks noGrp="1"/>
          </p:cNvSpPr>
          <p:nvPr>
            <p:ph type="pic" idx="7"/>
          </p:nvPr>
        </p:nvSpPr>
        <p:spPr>
          <a:xfrm>
            <a:off x="9016819" y="3723431"/>
            <a:ext cx="2709954" cy="230585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40"/>
        <p:cNvGrpSpPr/>
        <p:nvPr/>
      </p:nvGrpSpPr>
      <p:grpSpPr>
        <a:xfrm>
          <a:off x="0" y="0"/>
          <a:ext cx="0" cy="0"/>
          <a:chOff x="0" y="0"/>
          <a:chExt cx="0" cy="0"/>
        </a:xfrm>
      </p:grpSpPr>
      <p:sp>
        <p:nvSpPr>
          <p:cNvPr id="41" name="Google Shape;41;p15"/>
          <p:cNvSpPr>
            <a:spLocks noGrp="1"/>
          </p:cNvSpPr>
          <p:nvPr>
            <p:ph type="pic" idx="2"/>
          </p:nvPr>
        </p:nvSpPr>
        <p:spPr>
          <a:xfrm>
            <a:off x="6731226" y="2644170"/>
            <a:ext cx="3927995" cy="317281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4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lt1"/>
        </a:solidFill>
        <a:effectLst/>
      </p:bgPr>
    </p:bg>
    <p:spTree>
      <p:nvGrpSpPr>
        <p:cNvPr id="1" name="Shape 43"/>
        <p:cNvGrpSpPr/>
        <p:nvPr/>
      </p:nvGrpSpPr>
      <p:grpSpPr>
        <a:xfrm>
          <a:off x="0" y="0"/>
          <a:ext cx="0" cy="0"/>
          <a:chOff x="0" y="0"/>
          <a:chExt cx="0" cy="0"/>
        </a:xfrm>
      </p:grpSpPr>
      <p:sp>
        <p:nvSpPr>
          <p:cNvPr id="44" name="Google Shape;44;p17"/>
          <p:cNvSpPr/>
          <p:nvPr/>
        </p:nvSpPr>
        <p:spPr>
          <a:xfrm>
            <a:off x="2314575" y="0"/>
            <a:ext cx="7791450"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
        <p:cNvGrpSpPr/>
        <p:nvPr/>
      </p:nvGrpSpPr>
      <p:grpSpPr>
        <a:xfrm>
          <a:off x="0" y="0"/>
          <a:ext cx="0" cy="0"/>
          <a:chOff x="0" y="0"/>
          <a:chExt cx="0" cy="0"/>
        </a:xfrm>
      </p:grpSpPr>
      <p:sp>
        <p:nvSpPr>
          <p:cNvPr id="54" name="Google Shape;54;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6" name="Google Shape;5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59"/>
        <p:cNvGrpSpPr/>
        <p:nvPr/>
      </p:nvGrpSpPr>
      <p:grpSpPr>
        <a:xfrm>
          <a:off x="0" y="0"/>
          <a:ext cx="0" cy="0"/>
          <a:chOff x="0" y="0"/>
          <a:chExt cx="0" cy="0"/>
        </a:xfrm>
      </p:grpSpPr>
      <p:sp>
        <p:nvSpPr>
          <p:cNvPr id="60" name="Google Shape;60;p21"/>
          <p:cNvSpPr>
            <a:spLocks noGrp="1"/>
          </p:cNvSpPr>
          <p:nvPr>
            <p:ph type="pic" idx="2"/>
          </p:nvPr>
        </p:nvSpPr>
        <p:spPr>
          <a:xfrm>
            <a:off x="9804431" y="2069769"/>
            <a:ext cx="1260764" cy="1260764"/>
          </a:xfrm>
          <a:prstGeom prst="rect">
            <a:avLst/>
          </a:prstGeom>
          <a:noFill/>
          <a:ln>
            <a:noFill/>
          </a:ln>
        </p:spPr>
      </p:sp>
      <p:sp>
        <p:nvSpPr>
          <p:cNvPr id="61" name="Google Shape;61;p21"/>
          <p:cNvSpPr>
            <a:spLocks noGrp="1"/>
          </p:cNvSpPr>
          <p:nvPr>
            <p:ph type="pic" idx="3"/>
          </p:nvPr>
        </p:nvSpPr>
        <p:spPr>
          <a:xfrm>
            <a:off x="6922686" y="2069769"/>
            <a:ext cx="1260764" cy="1260764"/>
          </a:xfrm>
          <a:prstGeom prst="rect">
            <a:avLst/>
          </a:prstGeom>
          <a:noFill/>
          <a:ln>
            <a:noFill/>
          </a:ln>
        </p:spPr>
      </p:sp>
      <p:sp>
        <p:nvSpPr>
          <p:cNvPr id="62" name="Google Shape;62;p21"/>
          <p:cNvSpPr>
            <a:spLocks noGrp="1"/>
          </p:cNvSpPr>
          <p:nvPr>
            <p:ph type="pic" idx="4"/>
          </p:nvPr>
        </p:nvSpPr>
        <p:spPr>
          <a:xfrm>
            <a:off x="4018053" y="2069769"/>
            <a:ext cx="1260764" cy="1260764"/>
          </a:xfrm>
          <a:prstGeom prst="rect">
            <a:avLst/>
          </a:prstGeom>
          <a:noFill/>
          <a:ln>
            <a:noFill/>
          </a:ln>
        </p:spPr>
      </p:sp>
      <p:sp>
        <p:nvSpPr>
          <p:cNvPr id="63" name="Google Shape;63;p21"/>
          <p:cNvSpPr>
            <a:spLocks noGrp="1"/>
          </p:cNvSpPr>
          <p:nvPr>
            <p:ph type="pic" idx="5"/>
          </p:nvPr>
        </p:nvSpPr>
        <p:spPr>
          <a:xfrm>
            <a:off x="1126803" y="2045255"/>
            <a:ext cx="1260764" cy="1260764"/>
          </a:xfrm>
          <a:prstGeom prst="rect">
            <a:avLst/>
          </a:prstGeom>
          <a:noFill/>
          <a:ln>
            <a:noFill/>
          </a:ln>
        </p:spPr>
      </p:sp>
      <p:sp>
        <p:nvSpPr>
          <p:cNvPr id="64" name="Google Shape;64;p21"/>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21"/>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66;p21"/>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990600" y="3776863"/>
            <a:ext cx="2325472" cy="2271513"/>
          </a:xfrm>
          <a:prstGeom prst="rect">
            <a:avLst/>
          </a:prstGeom>
          <a:noFill/>
          <a:ln>
            <a:noFill/>
          </a:ln>
        </p:spPr>
      </p:sp>
      <p:sp>
        <p:nvSpPr>
          <p:cNvPr id="10" name="Google Shape;10;p3"/>
          <p:cNvSpPr>
            <a:spLocks noGrp="1"/>
          </p:cNvSpPr>
          <p:nvPr>
            <p:ph type="pic" idx="3"/>
          </p:nvPr>
        </p:nvSpPr>
        <p:spPr>
          <a:xfrm>
            <a:off x="3619043" y="3776863"/>
            <a:ext cx="2325472" cy="2271513"/>
          </a:xfrm>
          <a:prstGeom prst="rect">
            <a:avLst/>
          </a:prstGeom>
          <a:noFill/>
          <a:ln>
            <a:noFill/>
          </a:ln>
        </p:spPr>
      </p:sp>
      <p:sp>
        <p:nvSpPr>
          <p:cNvPr id="11" name="Google Shape;11;p3"/>
          <p:cNvSpPr>
            <a:spLocks noGrp="1"/>
          </p:cNvSpPr>
          <p:nvPr>
            <p:ph type="pic" idx="4"/>
          </p:nvPr>
        </p:nvSpPr>
        <p:spPr>
          <a:xfrm>
            <a:off x="6247486" y="3776863"/>
            <a:ext cx="2325472" cy="2271513"/>
          </a:xfrm>
          <a:prstGeom prst="rect">
            <a:avLst/>
          </a:prstGeom>
          <a:noFill/>
          <a:ln>
            <a:noFill/>
          </a:ln>
        </p:spPr>
      </p:sp>
      <p:sp>
        <p:nvSpPr>
          <p:cNvPr id="12" name="Google Shape;12;p3"/>
          <p:cNvSpPr>
            <a:spLocks noGrp="1"/>
          </p:cNvSpPr>
          <p:nvPr>
            <p:ph type="pic" idx="5"/>
          </p:nvPr>
        </p:nvSpPr>
        <p:spPr>
          <a:xfrm>
            <a:off x="8875928" y="3776863"/>
            <a:ext cx="2325472" cy="2271513"/>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70"/>
        <p:cNvGrpSpPr/>
        <p:nvPr/>
      </p:nvGrpSpPr>
      <p:grpSpPr>
        <a:xfrm>
          <a:off x="0" y="0"/>
          <a:ext cx="0" cy="0"/>
          <a:chOff x="0" y="0"/>
          <a:chExt cx="0" cy="0"/>
        </a:xfrm>
      </p:grpSpPr>
      <p:sp>
        <p:nvSpPr>
          <p:cNvPr id="71" name="Google Shape;71;p22"/>
          <p:cNvSpPr>
            <a:spLocks noGrp="1"/>
          </p:cNvSpPr>
          <p:nvPr>
            <p:ph type="pic" idx="2"/>
          </p:nvPr>
        </p:nvSpPr>
        <p:spPr>
          <a:xfrm>
            <a:off x="703260" y="1656660"/>
            <a:ext cx="3804047" cy="4686216"/>
          </a:xfrm>
          <a:prstGeom prst="rect">
            <a:avLst/>
          </a:prstGeom>
          <a:noFill/>
          <a:ln>
            <a:noFill/>
          </a:ln>
        </p:spPr>
      </p:sp>
      <p:sp>
        <p:nvSpPr>
          <p:cNvPr id="72" name="Google Shape;72;p22"/>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22"/>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77"/>
        <p:cNvGrpSpPr/>
        <p:nvPr/>
      </p:nvGrpSpPr>
      <p:grpSpPr>
        <a:xfrm>
          <a:off x="0" y="0"/>
          <a:ext cx="0" cy="0"/>
          <a:chOff x="0" y="0"/>
          <a:chExt cx="0" cy="0"/>
        </a:xfrm>
      </p:grpSpPr>
      <p:sp>
        <p:nvSpPr>
          <p:cNvPr id="78" name="Google Shape;7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81" name="Google Shape;81;p23"/>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1108158" y="2496911"/>
            <a:ext cx="1137426" cy="1137426"/>
          </a:xfrm>
          <a:prstGeom prst="rect">
            <a:avLst/>
          </a:prstGeom>
          <a:noFill/>
          <a:ln>
            <a:noFill/>
          </a:ln>
        </p:spPr>
      </p:sp>
      <p:sp>
        <p:nvSpPr>
          <p:cNvPr id="84" name="Google Shape;84;p24"/>
          <p:cNvSpPr>
            <a:spLocks noGrp="1"/>
          </p:cNvSpPr>
          <p:nvPr>
            <p:ph type="pic" idx="3"/>
          </p:nvPr>
        </p:nvSpPr>
        <p:spPr>
          <a:xfrm>
            <a:off x="4630002" y="2496911"/>
            <a:ext cx="1137426" cy="1137426"/>
          </a:xfrm>
          <a:prstGeom prst="rect">
            <a:avLst/>
          </a:prstGeom>
          <a:noFill/>
          <a:ln>
            <a:noFill/>
          </a:ln>
        </p:spPr>
      </p:sp>
      <p:sp>
        <p:nvSpPr>
          <p:cNvPr id="85" name="Google Shape;85;p24"/>
          <p:cNvSpPr>
            <a:spLocks noGrp="1"/>
          </p:cNvSpPr>
          <p:nvPr>
            <p:ph type="pic" idx="4"/>
          </p:nvPr>
        </p:nvSpPr>
        <p:spPr>
          <a:xfrm>
            <a:off x="8151845" y="2496911"/>
            <a:ext cx="1137426" cy="1137426"/>
          </a:xfrm>
          <a:prstGeom prst="rect">
            <a:avLst/>
          </a:prstGeom>
          <a:noFill/>
          <a:ln>
            <a:noFill/>
          </a:ln>
        </p:spPr>
      </p:sp>
      <p:sp>
        <p:nvSpPr>
          <p:cNvPr id="86" name="Google Shape;86;p24"/>
          <p:cNvSpPr>
            <a:spLocks noGrp="1"/>
          </p:cNvSpPr>
          <p:nvPr>
            <p:ph type="pic" idx="5"/>
          </p:nvPr>
        </p:nvSpPr>
        <p:spPr>
          <a:xfrm>
            <a:off x="8814038" y="-2"/>
            <a:ext cx="3367314" cy="4818744"/>
          </a:xfrm>
          <a:prstGeom prst="rect">
            <a:avLst/>
          </a:prstGeom>
          <a:noFill/>
          <a:ln>
            <a:noFill/>
          </a:ln>
        </p:spPr>
      </p:sp>
      <p:sp>
        <p:nvSpPr>
          <p:cNvPr id="87" name="Google Shape;87;p24"/>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24"/>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92" name="Google Shape;92;p24"/>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93"/>
        <p:cNvGrpSpPr/>
        <p:nvPr/>
      </p:nvGrpSpPr>
      <p:grpSpPr>
        <a:xfrm>
          <a:off x="0" y="0"/>
          <a:ext cx="0" cy="0"/>
          <a:chOff x="0" y="0"/>
          <a:chExt cx="0" cy="0"/>
        </a:xfrm>
      </p:grpSpPr>
      <p:sp>
        <p:nvSpPr>
          <p:cNvPr id="94" name="Google Shape;94;p25"/>
          <p:cNvSpPr>
            <a:spLocks noGrp="1"/>
          </p:cNvSpPr>
          <p:nvPr>
            <p:ph type="pic" idx="2"/>
          </p:nvPr>
        </p:nvSpPr>
        <p:spPr>
          <a:xfrm>
            <a:off x="1" y="4516850"/>
            <a:ext cx="12192000" cy="2341150"/>
          </a:xfrm>
          <a:prstGeom prst="rect">
            <a:avLst/>
          </a:prstGeom>
          <a:noFill/>
          <a:ln>
            <a:noFill/>
          </a:ln>
        </p:spPr>
      </p:sp>
      <p:sp>
        <p:nvSpPr>
          <p:cNvPr id="95" name="Google Shape;95;p25"/>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25"/>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2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6"/>
          <p:cNvSpPr txBox="1">
            <a:spLocks noGrp="1"/>
          </p:cNvSpPr>
          <p:nvPr>
            <p:ph type="body" idx="1"/>
          </p:nvPr>
        </p:nvSpPr>
        <p:spPr>
          <a:xfrm>
            <a:off x="988758" y="1825625"/>
            <a:ext cx="10214484"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4" name="Google Shape;134;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5" name="Google Shape;13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2"/>
          <p:cNvSpPr>
            <a:spLocks noGrp="1"/>
          </p:cNvSpPr>
          <p:nvPr>
            <p:ph type="pic" idx="2"/>
          </p:nvPr>
        </p:nvSpPr>
        <p:spPr>
          <a:xfrm>
            <a:off x="5183188" y="987425"/>
            <a:ext cx="6172200" cy="4873625"/>
          </a:xfrm>
          <a:prstGeom prst="rect">
            <a:avLst/>
          </a:prstGeom>
          <a:noFill/>
          <a:ln>
            <a:noFill/>
          </a:ln>
        </p:spPr>
      </p:sp>
      <p:sp>
        <p:nvSpPr>
          <p:cNvPr id="141" name="Google Shape;141;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2" name="Google Shape;14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5"/>
        <p:cNvGrpSpPr/>
        <p:nvPr/>
      </p:nvGrpSpPr>
      <p:grpSpPr>
        <a:xfrm>
          <a:off x="0" y="0"/>
          <a:ext cx="0" cy="0"/>
          <a:chOff x="0" y="0"/>
          <a:chExt cx="0" cy="0"/>
        </a:xfrm>
      </p:grpSpPr>
      <p:sp>
        <p:nvSpPr>
          <p:cNvPr id="146" name="Google Shape;146;p33"/>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3"/>
          <p:cNvSpPr txBox="1">
            <a:spLocks noGrp="1"/>
          </p:cNvSpPr>
          <p:nvPr>
            <p:ph type="body" idx="1"/>
          </p:nvPr>
        </p:nvSpPr>
        <p:spPr>
          <a:xfrm rot="5400000">
            <a:off x="3920331" y="-1105948"/>
            <a:ext cx="4351338" cy="102144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57"/>
        <p:cNvGrpSpPr/>
        <p:nvPr/>
      </p:nvGrpSpPr>
      <p:grpSpPr>
        <a:xfrm>
          <a:off x="0" y="0"/>
          <a:ext cx="0" cy="0"/>
          <a:chOff x="0" y="0"/>
          <a:chExt cx="0" cy="0"/>
        </a:xfrm>
      </p:grpSpPr>
      <p:sp>
        <p:nvSpPr>
          <p:cNvPr id="158" name="Google Shape;158;p35"/>
          <p:cNvSpPr>
            <a:spLocks noGrp="1"/>
          </p:cNvSpPr>
          <p:nvPr>
            <p:ph type="pic" idx="2"/>
          </p:nvPr>
        </p:nvSpPr>
        <p:spPr>
          <a:xfrm>
            <a:off x="0" y="0"/>
            <a:ext cx="12192000" cy="6858000"/>
          </a:xfrm>
          <a:prstGeom prst="rect">
            <a:avLst/>
          </a:prstGeom>
          <a:noFill/>
          <a:ln>
            <a:noFill/>
          </a:ln>
        </p:spPr>
      </p:sp>
      <p:pic>
        <p:nvPicPr>
          <p:cNvPr id="159" name="Google Shape;159;p35"/>
          <p:cNvPicPr preferRelativeResize="0"/>
          <p:nvPr/>
        </p:nvPicPr>
        <p:blipFill rotWithShape="1">
          <a:blip r:embed="rId2">
            <a:alphaModFix/>
          </a:blip>
          <a:srcRect l="12911" t="12973" r="13877" b="12972"/>
          <a:stretch/>
        </p:blipFill>
        <p:spPr>
          <a:xfrm>
            <a:off x="327416" y="264226"/>
            <a:ext cx="661342" cy="731264"/>
          </a:xfrm>
          <a:prstGeom prst="rect">
            <a:avLst/>
          </a:prstGeom>
          <a:noFill/>
          <a:ln>
            <a:noFill/>
          </a:ln>
        </p:spPr>
      </p:pic>
      <p:sp>
        <p:nvSpPr>
          <p:cNvPr id="160" name="Google Shape;160;p35"/>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noFill/>
          <a:ln>
            <a:noFill/>
          </a:ln>
        </p:spPr>
        <p:txBody>
          <a:bodyPr spcFirstLastPara="1" wrap="square" lIns="91425" tIns="45700" rIns="91425" bIns="45700" anchor="t" anchorCtr="0">
            <a:noAutofit/>
          </a:bodyPr>
          <a:lstStyle/>
          <a:p>
            <a:pPr marL="228600" marR="0" lvl="0" indent="-152400" algn="l" rtl="0">
              <a:lnSpc>
                <a:spcPct val="90000"/>
              </a:lnSpc>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p:txBody>
      </p:sp>
      <p:sp>
        <p:nvSpPr>
          <p:cNvPr id="161" name="Google Shape;161;p35"/>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35"/>
          <p:cNvSpPr>
            <a:spLocks noGrp="1"/>
          </p:cNvSpPr>
          <p:nvPr>
            <p:ph type="pic" idx="3"/>
          </p:nvPr>
        </p:nvSpPr>
        <p:spPr>
          <a:xfrm>
            <a:off x="9740748" y="2179960"/>
            <a:ext cx="1709871" cy="1832397"/>
          </a:xfrm>
          <a:prstGeom prst="rect">
            <a:avLst/>
          </a:prstGeom>
          <a:noFill/>
          <a:ln>
            <a:noFill/>
          </a:ln>
        </p:spPr>
      </p:sp>
      <p:sp>
        <p:nvSpPr>
          <p:cNvPr id="163" name="Google Shape;163;p35"/>
          <p:cNvSpPr>
            <a:spLocks noGrp="1"/>
          </p:cNvSpPr>
          <p:nvPr>
            <p:ph type="pic" idx="4"/>
          </p:nvPr>
        </p:nvSpPr>
        <p:spPr>
          <a:xfrm>
            <a:off x="6094995" y="2179960"/>
            <a:ext cx="1709871" cy="1832397"/>
          </a:xfrm>
          <a:prstGeom prst="rect">
            <a:avLst/>
          </a:prstGeom>
          <a:noFill/>
          <a:ln>
            <a:noFill/>
          </a:ln>
        </p:spPr>
      </p:sp>
      <p:sp>
        <p:nvSpPr>
          <p:cNvPr id="164" name="Google Shape;164;p35"/>
          <p:cNvSpPr>
            <a:spLocks noGrp="1"/>
          </p:cNvSpPr>
          <p:nvPr>
            <p:ph type="pic" idx="5"/>
          </p:nvPr>
        </p:nvSpPr>
        <p:spPr>
          <a:xfrm>
            <a:off x="2449241" y="2179960"/>
            <a:ext cx="1709871" cy="1832397"/>
          </a:xfrm>
          <a:prstGeom prst="rect">
            <a:avLst/>
          </a:prstGeom>
          <a:noFill/>
          <a:ln>
            <a:noFill/>
          </a:ln>
        </p:spPr>
      </p:sp>
      <p:sp>
        <p:nvSpPr>
          <p:cNvPr id="165" name="Google Shape;16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68" name="Google Shape;168;p3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69"/>
        <p:cNvGrpSpPr/>
        <p:nvPr/>
      </p:nvGrpSpPr>
      <p:grpSpPr>
        <a:xfrm>
          <a:off x="0" y="0"/>
          <a:ext cx="0" cy="0"/>
          <a:chOff x="0" y="0"/>
          <a:chExt cx="0" cy="0"/>
        </a:xfrm>
      </p:grpSpPr>
      <p:sp>
        <p:nvSpPr>
          <p:cNvPr id="170" name="Google Shape;17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73" name="Google Shape;173;p36"/>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74"/>
        <p:cNvGrpSpPr/>
        <p:nvPr/>
      </p:nvGrpSpPr>
      <p:grpSpPr>
        <a:xfrm>
          <a:off x="0" y="0"/>
          <a:ext cx="0" cy="0"/>
          <a:chOff x="0" y="0"/>
          <a:chExt cx="0" cy="0"/>
        </a:xfrm>
      </p:grpSpPr>
      <p:sp>
        <p:nvSpPr>
          <p:cNvPr id="175" name="Google Shape;17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78" name="Google Shape;178;p37"/>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9"/>
        <p:cNvGrpSpPr/>
        <p:nvPr/>
      </p:nvGrpSpPr>
      <p:grpSpPr>
        <a:xfrm>
          <a:off x="0" y="0"/>
          <a:ext cx="0" cy="0"/>
          <a:chOff x="0" y="0"/>
          <a:chExt cx="0" cy="0"/>
        </a:xfrm>
      </p:grpSpPr>
      <p:sp>
        <p:nvSpPr>
          <p:cNvPr id="180" name="Google Shape;180;p38"/>
          <p:cNvSpPr>
            <a:spLocks noGrp="1"/>
          </p:cNvSpPr>
          <p:nvPr>
            <p:ph type="pic" idx="2"/>
          </p:nvPr>
        </p:nvSpPr>
        <p:spPr>
          <a:xfrm>
            <a:off x="950686" y="1841611"/>
            <a:ext cx="10290629" cy="4319931"/>
          </a:xfrm>
          <a:prstGeom prst="rect">
            <a:avLst/>
          </a:prstGeom>
          <a:noFill/>
          <a:ln>
            <a:noFill/>
          </a:ln>
        </p:spPr>
      </p:sp>
      <p:sp>
        <p:nvSpPr>
          <p:cNvPr id="181" name="Google Shape;181;p38"/>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38"/>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38"/>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87"/>
        <p:cNvGrpSpPr/>
        <p:nvPr/>
      </p:nvGrpSpPr>
      <p:grpSpPr>
        <a:xfrm>
          <a:off x="0" y="0"/>
          <a:ext cx="0" cy="0"/>
          <a:chOff x="0" y="0"/>
          <a:chExt cx="0" cy="0"/>
        </a:xfrm>
      </p:grpSpPr>
      <p:sp>
        <p:nvSpPr>
          <p:cNvPr id="188" name="Google Shape;18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91" name="Google Shape;191;p39"/>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92"/>
        <p:cNvGrpSpPr/>
        <p:nvPr/>
      </p:nvGrpSpPr>
      <p:grpSpPr>
        <a:xfrm>
          <a:off x="0" y="0"/>
          <a:ext cx="0" cy="0"/>
          <a:chOff x="0" y="0"/>
          <a:chExt cx="0" cy="0"/>
        </a:xfrm>
      </p:grpSpPr>
      <p:sp>
        <p:nvSpPr>
          <p:cNvPr id="193" name="Google Shape;19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96" name="Google Shape;196;p40"/>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97"/>
        <p:cNvGrpSpPr/>
        <p:nvPr/>
      </p:nvGrpSpPr>
      <p:grpSpPr>
        <a:xfrm>
          <a:off x="0" y="0"/>
          <a:ext cx="0" cy="0"/>
          <a:chOff x="0" y="0"/>
          <a:chExt cx="0" cy="0"/>
        </a:xfrm>
      </p:grpSpPr>
      <p:pic>
        <p:nvPicPr>
          <p:cNvPr id="198" name="Google Shape;198;p41"/>
          <p:cNvPicPr preferRelativeResize="0"/>
          <p:nvPr/>
        </p:nvPicPr>
        <p:blipFill rotWithShape="1">
          <a:blip r:embed="rId2">
            <a:alphaModFix/>
          </a:blip>
          <a:srcRect l="12911" t="12973" r="13877" b="12972"/>
          <a:stretch/>
        </p:blipFill>
        <p:spPr>
          <a:xfrm>
            <a:off x="327416" y="264226"/>
            <a:ext cx="661342" cy="731264"/>
          </a:xfrm>
          <a:prstGeom prst="rect">
            <a:avLst/>
          </a:prstGeom>
          <a:noFill/>
          <a:ln>
            <a:noFill/>
          </a:ln>
        </p:spPr>
      </p:pic>
      <p:sp>
        <p:nvSpPr>
          <p:cNvPr id="199" name="Google Shape;199;p41"/>
          <p:cNvSpPr txBox="1"/>
          <p:nvPr/>
        </p:nvSpPr>
        <p:spPr>
          <a:xfrm>
            <a:off x="11030271" y="6285997"/>
            <a:ext cx="7682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a:solidFill>
                  <a:srgbClr val="A5A5A5"/>
                </a:solidFill>
                <a:latin typeface="Arial"/>
                <a:ea typeface="Arial"/>
                <a:cs typeface="Arial"/>
                <a:sym typeface="Arial"/>
              </a:rPr>
              <a:t>PAGE</a:t>
            </a:r>
            <a:endParaRPr sz="1400" b="0">
              <a:solidFill>
                <a:srgbClr val="A5A5A5"/>
              </a:solidFill>
              <a:latin typeface="Arial"/>
              <a:ea typeface="Arial"/>
              <a:cs typeface="Arial"/>
              <a:sym typeface="Arial"/>
            </a:endParaRPr>
          </a:p>
        </p:txBody>
      </p:sp>
      <p:sp>
        <p:nvSpPr>
          <p:cNvPr id="200" name="Google Shape;200;p41"/>
          <p:cNvSpPr txBox="1"/>
          <p:nvPr/>
        </p:nvSpPr>
        <p:spPr>
          <a:xfrm>
            <a:off x="11064483" y="6285997"/>
            <a:ext cx="80010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IN" sz="1400" b="1" i="0">
                <a:solidFill>
                  <a:schemeClr val="accent1"/>
                </a:solidFill>
                <a:latin typeface="Arial"/>
                <a:ea typeface="Arial"/>
                <a:cs typeface="Arial"/>
                <a:sym typeface="Arial"/>
              </a:rPr>
              <a:t>‹#›</a:t>
            </a:fld>
            <a:endParaRPr sz="1400" b="1" i="0">
              <a:solidFill>
                <a:schemeClr val="accent1"/>
              </a:solidFill>
              <a:latin typeface="Arial"/>
              <a:ea typeface="Arial"/>
              <a:cs typeface="Arial"/>
              <a:sym typeface="Arial"/>
            </a:endParaRPr>
          </a:p>
        </p:txBody>
      </p:sp>
      <p:sp>
        <p:nvSpPr>
          <p:cNvPr id="201" name="Google Shape;201;p41"/>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204"/>
        <p:cNvGrpSpPr/>
        <p:nvPr/>
      </p:nvGrpSpPr>
      <p:grpSpPr>
        <a:xfrm>
          <a:off x="0" y="0"/>
          <a:ext cx="0" cy="0"/>
          <a:chOff x="0" y="0"/>
          <a:chExt cx="0" cy="0"/>
        </a:xfrm>
      </p:grpSpPr>
      <p:sp>
        <p:nvSpPr>
          <p:cNvPr id="205" name="Google Shape;205;p42"/>
          <p:cNvSpPr>
            <a:spLocks noGrp="1"/>
          </p:cNvSpPr>
          <p:nvPr>
            <p:ph type="pic" idx="2"/>
          </p:nvPr>
        </p:nvSpPr>
        <p:spPr>
          <a:xfrm>
            <a:off x="0" y="0"/>
            <a:ext cx="12192000" cy="6858000"/>
          </a:xfrm>
          <a:prstGeom prst="rect">
            <a:avLst/>
          </a:prstGeom>
          <a:noFill/>
          <a:ln>
            <a:noFill/>
          </a:ln>
        </p:spPr>
      </p:sp>
      <p:sp>
        <p:nvSpPr>
          <p:cNvPr id="206" name="Google Shape;206;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209" name="Google Shape;209;p42"/>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2642328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542991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5"/>
        <p:cNvGrpSpPr/>
        <p:nvPr/>
      </p:nvGrpSpPr>
      <p:grpSpPr>
        <a:xfrm>
          <a:off x="0" y="0"/>
          <a:ext cx="0" cy="0"/>
          <a:chOff x="0" y="0"/>
          <a:chExt cx="0" cy="0"/>
        </a:xfrm>
      </p:grpSpPr>
      <p:sp>
        <p:nvSpPr>
          <p:cNvPr id="16" name="Google Shape;16;p6"/>
          <p:cNvSpPr>
            <a:spLocks noGrp="1"/>
          </p:cNvSpPr>
          <p:nvPr>
            <p:ph type="pic" idx="2"/>
          </p:nvPr>
        </p:nvSpPr>
        <p:spPr>
          <a:xfrm>
            <a:off x="6955980" y="1107483"/>
            <a:ext cx="1979613" cy="2353517"/>
          </a:xfrm>
          <a:prstGeom prst="rect">
            <a:avLst/>
          </a:prstGeom>
          <a:noFill/>
          <a:ln>
            <a:noFill/>
          </a:ln>
        </p:spPr>
      </p:sp>
      <p:sp>
        <p:nvSpPr>
          <p:cNvPr id="17" name="Google Shape;17;p6"/>
          <p:cNvSpPr>
            <a:spLocks noGrp="1"/>
          </p:cNvSpPr>
          <p:nvPr>
            <p:ph type="pic" idx="3"/>
          </p:nvPr>
        </p:nvSpPr>
        <p:spPr>
          <a:xfrm>
            <a:off x="9104888" y="1107483"/>
            <a:ext cx="1979613" cy="2353517"/>
          </a:xfrm>
          <a:prstGeom prst="rect">
            <a:avLst/>
          </a:prstGeom>
          <a:noFill/>
          <a:ln>
            <a:noFill/>
          </a:ln>
        </p:spPr>
      </p:sp>
      <p:sp>
        <p:nvSpPr>
          <p:cNvPr id="18" name="Google Shape;18;p6"/>
          <p:cNvSpPr>
            <a:spLocks noGrp="1"/>
          </p:cNvSpPr>
          <p:nvPr>
            <p:ph type="pic" idx="4"/>
          </p:nvPr>
        </p:nvSpPr>
        <p:spPr>
          <a:xfrm>
            <a:off x="6955980" y="3621842"/>
            <a:ext cx="1979613" cy="2353517"/>
          </a:xfrm>
          <a:prstGeom prst="rect">
            <a:avLst/>
          </a:prstGeom>
          <a:noFill/>
          <a:ln>
            <a:noFill/>
          </a:ln>
        </p:spPr>
      </p:sp>
      <p:sp>
        <p:nvSpPr>
          <p:cNvPr id="19" name="Google Shape;19;p6"/>
          <p:cNvSpPr>
            <a:spLocks noGrp="1"/>
          </p:cNvSpPr>
          <p:nvPr>
            <p:ph type="pic" idx="5"/>
          </p:nvPr>
        </p:nvSpPr>
        <p:spPr>
          <a:xfrm>
            <a:off x="9104889" y="3621842"/>
            <a:ext cx="1979613" cy="2353517"/>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21"/>
        <p:cNvGrpSpPr/>
        <p:nvPr/>
      </p:nvGrpSpPr>
      <p:grpSpPr>
        <a:xfrm>
          <a:off x="0" y="0"/>
          <a:ext cx="0" cy="0"/>
          <a:chOff x="0" y="0"/>
          <a:chExt cx="0" cy="0"/>
        </a:xfrm>
      </p:grpSpPr>
      <p:sp>
        <p:nvSpPr>
          <p:cNvPr id="22" name="Google Shape;22;p8"/>
          <p:cNvSpPr>
            <a:spLocks noGrp="1"/>
          </p:cNvSpPr>
          <p:nvPr>
            <p:ph type="pic" idx="2"/>
          </p:nvPr>
        </p:nvSpPr>
        <p:spPr>
          <a:xfrm>
            <a:off x="1546069" y="2161677"/>
            <a:ext cx="2654575" cy="3155964"/>
          </a:xfrm>
          <a:prstGeom prst="rect">
            <a:avLst/>
          </a:prstGeom>
          <a:noFill/>
          <a:ln>
            <a:noFill/>
          </a:ln>
        </p:spPr>
      </p:sp>
      <p:sp>
        <p:nvSpPr>
          <p:cNvPr id="23" name="Google Shape;23;p8"/>
          <p:cNvSpPr>
            <a:spLocks noGrp="1"/>
          </p:cNvSpPr>
          <p:nvPr>
            <p:ph type="pic" idx="3"/>
          </p:nvPr>
        </p:nvSpPr>
        <p:spPr>
          <a:xfrm>
            <a:off x="4778140" y="2161677"/>
            <a:ext cx="2654575" cy="3155964"/>
          </a:xfrm>
          <a:prstGeom prst="rect">
            <a:avLst/>
          </a:prstGeom>
          <a:noFill/>
          <a:ln>
            <a:noFill/>
          </a:ln>
        </p:spPr>
      </p:sp>
      <p:sp>
        <p:nvSpPr>
          <p:cNvPr id="24" name="Google Shape;24;p8"/>
          <p:cNvSpPr>
            <a:spLocks noGrp="1"/>
          </p:cNvSpPr>
          <p:nvPr>
            <p:ph type="pic" idx="4"/>
          </p:nvPr>
        </p:nvSpPr>
        <p:spPr>
          <a:xfrm>
            <a:off x="8010211" y="2161677"/>
            <a:ext cx="2654575" cy="3155964"/>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2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2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mt="11000"/>
          </a:blip>
          <a:stretch>
            <a:fillRect/>
          </a:stretch>
        </a:blipFill>
        <a:effectLst/>
      </p:bgPr>
    </p:bg>
    <p:spTree>
      <p:nvGrpSpPr>
        <p:cNvPr id="1" name="Shape 5"/>
        <p:cNvGrpSpPr/>
        <p:nvPr/>
      </p:nvGrpSpPr>
      <p:grpSpPr>
        <a:xfrm>
          <a:off x="0" y="0"/>
          <a:ext cx="0" cy="0"/>
          <a:chOff x="0" y="0"/>
          <a:chExt cx="0" cy="0"/>
        </a:xfrm>
      </p:grpSpPr>
      <p:pic>
        <p:nvPicPr>
          <p:cNvPr id="6" name="Google Shape;6;p1" descr="A red text on a black background&#10;&#10;Description automatically generated"/>
          <p:cNvPicPr preferRelativeResize="0"/>
          <p:nvPr/>
        </p:nvPicPr>
        <p:blipFill rotWithShape="1">
          <a:blip r:embed="rId20">
            <a:alphaModFix amt="5000"/>
          </a:blip>
          <a:srcRect r="70791"/>
          <a:stretch/>
        </p:blipFill>
        <p:spPr>
          <a:xfrm>
            <a:off x="3018691" y="136689"/>
            <a:ext cx="6154618" cy="6584622"/>
          </a:xfrm>
          <a:custGeom>
            <a:avLst/>
            <a:gdLst/>
            <a:ahLst/>
            <a:cxnLst/>
            <a:rect l="l" t="t" r="r" b="b"/>
            <a:pathLst>
              <a:path w="1837407" h="1965783" extrusionOk="0">
                <a:moveTo>
                  <a:pt x="0" y="0"/>
                </a:moveTo>
                <a:lnTo>
                  <a:pt x="1837407" y="0"/>
                </a:lnTo>
                <a:lnTo>
                  <a:pt x="1837407" y="1965783"/>
                </a:lnTo>
                <a:lnTo>
                  <a:pt x="0" y="1965783"/>
                </a:lnTo>
                <a:close/>
              </a:path>
            </a:pathLst>
          </a:cu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19"/>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9"/>
          <p:cNvSpPr txBox="1">
            <a:spLocks noGrp="1"/>
          </p:cNvSpPr>
          <p:nvPr>
            <p:ph type="body" idx="1"/>
          </p:nvPr>
        </p:nvSpPr>
        <p:spPr>
          <a:xfrm>
            <a:off x="988758" y="1825625"/>
            <a:ext cx="10214484"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0" name="Google Shape;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Google Shape;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pic>
        <p:nvPicPr>
          <p:cNvPr id="52" name="Google Shape;52;p19"/>
          <p:cNvPicPr preferRelativeResize="0"/>
          <p:nvPr/>
        </p:nvPicPr>
        <p:blipFill rotWithShape="1">
          <a:blip r:embed="rId27">
            <a:alphaModFix/>
          </a:blip>
          <a:srcRect l="12911" t="12973" r="13877" b="12972"/>
          <a:stretch/>
        </p:blipFill>
        <p:spPr>
          <a:xfrm>
            <a:off x="327416" y="555174"/>
            <a:ext cx="661342" cy="73126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90" r:id="rId24"/>
    <p:sldLayoutId id="2147483691"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slideLayout" Target="../slideLayouts/slideLayout19.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notesSlide" Target="../notesSlides/notesSlide24.xml"/><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11000"/>
          </a:blip>
          <a:stretch>
            <a:fillRect/>
          </a:stretch>
        </a:blipFill>
        <a:effectLst/>
      </p:bgPr>
    </p:bg>
    <p:spTree>
      <p:nvGrpSpPr>
        <p:cNvPr id="1" name="Shape 453"/>
        <p:cNvGrpSpPr/>
        <p:nvPr/>
      </p:nvGrpSpPr>
      <p:grpSpPr>
        <a:xfrm>
          <a:off x="0" y="0"/>
          <a:ext cx="0" cy="0"/>
          <a:chOff x="0" y="0"/>
          <a:chExt cx="0" cy="0"/>
        </a:xfrm>
      </p:grpSpPr>
      <p:pic>
        <p:nvPicPr>
          <p:cNvPr id="454" name="Google Shape;454;p58" descr="A red text on a black background&#10;&#10;Description automatically generated"/>
          <p:cNvPicPr preferRelativeResize="0"/>
          <p:nvPr/>
        </p:nvPicPr>
        <p:blipFill rotWithShape="1">
          <a:blip r:embed="rId4">
            <a:alphaModFix/>
          </a:blip>
          <a:srcRect/>
          <a:stretch/>
        </p:blipFill>
        <p:spPr>
          <a:xfrm>
            <a:off x="2737550" y="1456012"/>
            <a:ext cx="6290508" cy="19657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45CC-898F-D751-015B-A02721CAB5D0}"/>
              </a:ext>
            </a:extLst>
          </p:cNvPr>
          <p:cNvSpPr>
            <a:spLocks noGrp="1"/>
          </p:cNvSpPr>
          <p:nvPr>
            <p:ph type="title"/>
          </p:nvPr>
        </p:nvSpPr>
        <p:spPr/>
        <p:txBody>
          <a:bodyPr/>
          <a:lstStyle/>
          <a:p>
            <a:pPr algn="l"/>
            <a:r>
              <a:rPr lang="en-US" sz="4400">
                <a:latin typeface="Corbel"/>
              </a:rPr>
              <a:t>Dimension Table: Host</a:t>
            </a:r>
            <a:endParaRPr lang="en-US"/>
          </a:p>
        </p:txBody>
      </p:sp>
      <p:pic>
        <p:nvPicPr>
          <p:cNvPr id="3" name="Picture 2" descr="A screenshot of a computer&#10;&#10;Description automatically generated">
            <a:extLst>
              <a:ext uri="{FF2B5EF4-FFF2-40B4-BE49-F238E27FC236}">
                <a16:creationId xmlns:a16="http://schemas.microsoft.com/office/drawing/2014/main" id="{36C1F1DF-1DE0-21A4-CE64-43A21B46A19B}"/>
              </a:ext>
            </a:extLst>
          </p:cNvPr>
          <p:cNvPicPr>
            <a:picLocks noChangeAspect="1"/>
          </p:cNvPicPr>
          <p:nvPr/>
        </p:nvPicPr>
        <p:blipFill>
          <a:blip r:embed="rId2"/>
          <a:stretch>
            <a:fillRect/>
          </a:stretch>
        </p:blipFill>
        <p:spPr>
          <a:xfrm>
            <a:off x="992038" y="1612727"/>
            <a:ext cx="10538604" cy="4654095"/>
          </a:xfrm>
          <a:prstGeom prst="rect">
            <a:avLst/>
          </a:prstGeom>
          <a:ln>
            <a:solidFill>
              <a:schemeClr val="tx1"/>
            </a:solidFill>
          </a:ln>
        </p:spPr>
      </p:pic>
      <p:sp>
        <p:nvSpPr>
          <p:cNvPr id="4"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6" name="Slide Number Placeholder 5">
            <a:extLst>
              <a:ext uri="{FF2B5EF4-FFF2-40B4-BE49-F238E27FC236}">
                <a16:creationId xmlns:a16="http://schemas.microsoft.com/office/drawing/2014/main" id="{FE52427B-E119-830E-DE63-5C32E6AAAC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spTree>
    <p:extLst>
      <p:ext uri="{BB962C8B-B14F-4D97-AF65-F5344CB8AC3E}">
        <p14:creationId xmlns:p14="http://schemas.microsoft.com/office/powerpoint/2010/main" val="3692679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45CC-898F-D751-015B-A02721CAB5D0}"/>
              </a:ext>
            </a:extLst>
          </p:cNvPr>
          <p:cNvSpPr>
            <a:spLocks noGrp="1"/>
          </p:cNvSpPr>
          <p:nvPr>
            <p:ph type="title"/>
          </p:nvPr>
        </p:nvSpPr>
        <p:spPr>
          <a:xfrm>
            <a:off x="625900" y="517388"/>
            <a:ext cx="10214484" cy="748780"/>
          </a:xfrm>
        </p:spPr>
        <p:txBody>
          <a:bodyPr/>
          <a:lstStyle/>
          <a:p>
            <a:pPr algn="l"/>
            <a:r>
              <a:rPr lang="en-US" sz="4400">
                <a:latin typeface="Corbel"/>
              </a:rPr>
              <a:t>   Dimension Table: Listings</a:t>
            </a:r>
            <a:endParaRPr lang="en-US"/>
          </a:p>
        </p:txBody>
      </p:sp>
      <p:pic>
        <p:nvPicPr>
          <p:cNvPr id="4" name="Picture 3" descr="A screenshot of a computer&#10;&#10;Description automatically generated">
            <a:extLst>
              <a:ext uri="{FF2B5EF4-FFF2-40B4-BE49-F238E27FC236}">
                <a16:creationId xmlns:a16="http://schemas.microsoft.com/office/drawing/2014/main" id="{997E9841-1FC4-AE1A-695C-A8C662C40708}"/>
              </a:ext>
            </a:extLst>
          </p:cNvPr>
          <p:cNvPicPr>
            <a:picLocks noChangeAspect="1"/>
          </p:cNvPicPr>
          <p:nvPr/>
        </p:nvPicPr>
        <p:blipFill>
          <a:blip r:embed="rId2"/>
          <a:stretch>
            <a:fillRect/>
          </a:stretch>
        </p:blipFill>
        <p:spPr>
          <a:xfrm>
            <a:off x="987687" y="1718344"/>
            <a:ext cx="10222302" cy="4634685"/>
          </a:xfrm>
          <a:prstGeom prst="rect">
            <a:avLst/>
          </a:prstGeom>
          <a:ln>
            <a:solidFill>
              <a:schemeClr val="tx1"/>
            </a:solidFill>
          </a:ln>
        </p:spPr>
      </p:pic>
      <p:sp>
        <p:nvSpPr>
          <p:cNvPr id="3"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5" name="Slide Number Placeholder 4">
            <a:extLst>
              <a:ext uri="{FF2B5EF4-FFF2-40B4-BE49-F238E27FC236}">
                <a16:creationId xmlns:a16="http://schemas.microsoft.com/office/drawing/2014/main" id="{D399F7A2-D908-41AC-4D44-7BA8C06043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spTree>
    <p:extLst>
      <p:ext uri="{BB962C8B-B14F-4D97-AF65-F5344CB8AC3E}">
        <p14:creationId xmlns:p14="http://schemas.microsoft.com/office/powerpoint/2010/main" val="160869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A6A7-38F9-AF45-2E92-7F2684D07654}"/>
              </a:ext>
            </a:extLst>
          </p:cNvPr>
          <p:cNvSpPr>
            <a:spLocks noGrp="1"/>
          </p:cNvSpPr>
          <p:nvPr>
            <p:ph type="title"/>
          </p:nvPr>
        </p:nvSpPr>
        <p:spPr>
          <a:xfrm>
            <a:off x="758153" y="656705"/>
            <a:ext cx="10214484" cy="748780"/>
          </a:xfrm>
        </p:spPr>
        <p:txBody>
          <a:bodyPr/>
          <a:lstStyle/>
          <a:p>
            <a:pPr algn="l"/>
            <a:r>
              <a:rPr lang="en-US" sz="4400">
                <a:latin typeface="Corbel"/>
              </a:rPr>
              <a:t>  Dimension Table: Location</a:t>
            </a:r>
            <a:endParaRPr lang="en-US"/>
          </a:p>
        </p:txBody>
      </p:sp>
      <p:pic>
        <p:nvPicPr>
          <p:cNvPr id="3" name="Picture 2" descr="A screenshot of a computer&#10;&#10;Description automatically generated">
            <a:extLst>
              <a:ext uri="{FF2B5EF4-FFF2-40B4-BE49-F238E27FC236}">
                <a16:creationId xmlns:a16="http://schemas.microsoft.com/office/drawing/2014/main" id="{0E678C69-532E-AEE3-565A-C6828BC9D200}"/>
              </a:ext>
            </a:extLst>
          </p:cNvPr>
          <p:cNvPicPr>
            <a:picLocks noChangeAspect="1"/>
          </p:cNvPicPr>
          <p:nvPr/>
        </p:nvPicPr>
        <p:blipFill>
          <a:blip r:embed="rId2"/>
          <a:stretch>
            <a:fillRect/>
          </a:stretch>
        </p:blipFill>
        <p:spPr>
          <a:xfrm>
            <a:off x="858290" y="1712963"/>
            <a:ext cx="10481094" cy="4618583"/>
          </a:xfrm>
          <a:prstGeom prst="rect">
            <a:avLst/>
          </a:prstGeom>
          <a:ln>
            <a:solidFill>
              <a:schemeClr val="tx1"/>
            </a:solidFill>
          </a:ln>
        </p:spPr>
      </p:pic>
      <p:sp>
        <p:nvSpPr>
          <p:cNvPr id="4"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6" name="Slide Number Placeholder 5">
            <a:extLst>
              <a:ext uri="{FF2B5EF4-FFF2-40B4-BE49-F238E27FC236}">
                <a16:creationId xmlns:a16="http://schemas.microsoft.com/office/drawing/2014/main" id="{08560788-76B0-6222-19EC-ECF653D80F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a:p>
        </p:txBody>
      </p:sp>
    </p:spTree>
    <p:extLst>
      <p:ext uri="{BB962C8B-B14F-4D97-AF65-F5344CB8AC3E}">
        <p14:creationId xmlns:p14="http://schemas.microsoft.com/office/powerpoint/2010/main" val="323289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E015-1CCD-D0B7-E24E-F67A1F9F72D6}"/>
              </a:ext>
            </a:extLst>
          </p:cNvPr>
          <p:cNvSpPr>
            <a:spLocks noGrp="1"/>
          </p:cNvSpPr>
          <p:nvPr>
            <p:ph type="title"/>
          </p:nvPr>
        </p:nvSpPr>
        <p:spPr/>
        <p:txBody>
          <a:bodyPr/>
          <a:lstStyle/>
          <a:p>
            <a:pPr algn="l"/>
            <a:r>
              <a:rPr lang="en-US" sz="4400">
                <a:latin typeface="Corbel"/>
              </a:rPr>
              <a:t>Fact Table</a:t>
            </a:r>
            <a:endParaRPr lang="en-US"/>
          </a:p>
        </p:txBody>
      </p:sp>
      <p:pic>
        <p:nvPicPr>
          <p:cNvPr id="3" name="Picture 2" descr="A screenshot of a computer&#10;&#10;Description automatically generated">
            <a:extLst>
              <a:ext uri="{FF2B5EF4-FFF2-40B4-BE49-F238E27FC236}">
                <a16:creationId xmlns:a16="http://schemas.microsoft.com/office/drawing/2014/main" id="{7671FABE-9C11-80A7-B9B4-BE41847F1486}"/>
              </a:ext>
            </a:extLst>
          </p:cNvPr>
          <p:cNvPicPr>
            <a:picLocks noChangeAspect="1"/>
          </p:cNvPicPr>
          <p:nvPr/>
        </p:nvPicPr>
        <p:blipFill>
          <a:blip r:embed="rId2"/>
          <a:stretch>
            <a:fillRect/>
          </a:stretch>
        </p:blipFill>
        <p:spPr>
          <a:xfrm>
            <a:off x="718868" y="1579701"/>
            <a:ext cx="10754265" cy="4645613"/>
          </a:xfrm>
          <a:prstGeom prst="rect">
            <a:avLst/>
          </a:prstGeom>
        </p:spPr>
      </p:pic>
      <p:sp>
        <p:nvSpPr>
          <p:cNvPr id="4"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6" name="Slide Number Placeholder 5">
            <a:extLst>
              <a:ext uri="{FF2B5EF4-FFF2-40B4-BE49-F238E27FC236}">
                <a16:creationId xmlns:a16="http://schemas.microsoft.com/office/drawing/2014/main" id="{E47A2F97-A42C-E866-0692-7DF79C71C7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spTree>
    <p:extLst>
      <p:ext uri="{BB962C8B-B14F-4D97-AF65-F5344CB8AC3E}">
        <p14:creationId xmlns:p14="http://schemas.microsoft.com/office/powerpoint/2010/main" val="404063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F2D-93BB-A76A-EFD0-6AB58ED60AAA}"/>
              </a:ext>
            </a:extLst>
          </p:cNvPr>
          <p:cNvSpPr>
            <a:spLocks noGrp="1"/>
          </p:cNvSpPr>
          <p:nvPr>
            <p:ph type="title"/>
          </p:nvPr>
        </p:nvSpPr>
        <p:spPr>
          <a:xfrm>
            <a:off x="988758" y="592597"/>
            <a:ext cx="10214484" cy="748780"/>
          </a:xfrm>
        </p:spPr>
        <p:txBody>
          <a:bodyPr/>
          <a:lstStyle/>
          <a:p>
            <a:pPr algn="l"/>
            <a:r>
              <a:rPr lang="en-US" sz="4400">
                <a:latin typeface="Corbel"/>
              </a:rPr>
              <a:t>Implementing Foreign Keys</a:t>
            </a:r>
          </a:p>
        </p:txBody>
      </p:sp>
      <p:pic>
        <p:nvPicPr>
          <p:cNvPr id="3" name="Picture 2" descr="A screen shot of a computer code">
            <a:extLst>
              <a:ext uri="{FF2B5EF4-FFF2-40B4-BE49-F238E27FC236}">
                <a16:creationId xmlns:a16="http://schemas.microsoft.com/office/drawing/2014/main" id="{3FB275CE-9AD4-EC9F-9FBF-BE2D13463660}"/>
              </a:ext>
            </a:extLst>
          </p:cNvPr>
          <p:cNvPicPr>
            <a:picLocks noChangeAspect="1"/>
          </p:cNvPicPr>
          <p:nvPr/>
        </p:nvPicPr>
        <p:blipFill>
          <a:blip r:embed="rId2"/>
          <a:stretch>
            <a:fillRect/>
          </a:stretch>
        </p:blipFill>
        <p:spPr>
          <a:xfrm>
            <a:off x="288636" y="2097484"/>
            <a:ext cx="6096000" cy="3471215"/>
          </a:xfrm>
          <a:prstGeom prst="rect">
            <a:avLst/>
          </a:prstGeom>
          <a:ln>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10BB6932-86C4-D5DC-4D8B-51B0399055C8}"/>
              </a:ext>
            </a:extLst>
          </p:cNvPr>
          <p:cNvPicPr>
            <a:picLocks noChangeAspect="1"/>
          </p:cNvPicPr>
          <p:nvPr/>
        </p:nvPicPr>
        <p:blipFill>
          <a:blip r:embed="rId3"/>
          <a:stretch>
            <a:fillRect/>
          </a:stretch>
        </p:blipFill>
        <p:spPr>
          <a:xfrm>
            <a:off x="6690014" y="1710316"/>
            <a:ext cx="4942610" cy="4580371"/>
          </a:xfrm>
          <a:prstGeom prst="rect">
            <a:avLst/>
          </a:prstGeom>
          <a:ln>
            <a:solidFill>
              <a:schemeClr val="tx1"/>
            </a:solidFill>
          </a:ln>
        </p:spPr>
      </p:pic>
      <p:sp>
        <p:nvSpPr>
          <p:cNvPr id="5"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6" name="Slide Number Placeholder 5">
            <a:extLst>
              <a:ext uri="{FF2B5EF4-FFF2-40B4-BE49-F238E27FC236}">
                <a16:creationId xmlns:a16="http://schemas.microsoft.com/office/drawing/2014/main" id="{3A2D8128-D6BD-4708-C472-ABFCF42CDE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spTree>
    <p:extLst>
      <p:ext uri="{BB962C8B-B14F-4D97-AF65-F5344CB8AC3E}">
        <p14:creationId xmlns:p14="http://schemas.microsoft.com/office/powerpoint/2010/main" val="294232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E8BB-DDEB-2BCD-4402-7BAADF1AF009}"/>
              </a:ext>
            </a:extLst>
          </p:cNvPr>
          <p:cNvSpPr>
            <a:spLocks noGrp="1"/>
          </p:cNvSpPr>
          <p:nvPr>
            <p:ph type="title"/>
          </p:nvPr>
        </p:nvSpPr>
        <p:spPr>
          <a:xfrm>
            <a:off x="828337" y="546416"/>
            <a:ext cx="10214484" cy="748780"/>
          </a:xfrm>
        </p:spPr>
        <p:txBody>
          <a:bodyPr/>
          <a:lstStyle/>
          <a:p>
            <a:pPr algn="l"/>
            <a:r>
              <a:rPr lang="en-US" sz="4400">
                <a:latin typeface="Corbel"/>
              </a:rPr>
              <a:t>   Star Schema: SSMS</a:t>
            </a:r>
            <a:endParaRPr lang="en-US"/>
          </a:p>
        </p:txBody>
      </p:sp>
      <p:pic>
        <p:nvPicPr>
          <p:cNvPr id="3" name="Picture 2" descr="A screenshot of a computer&#10;&#10;Description automatically generated">
            <a:extLst>
              <a:ext uri="{FF2B5EF4-FFF2-40B4-BE49-F238E27FC236}">
                <a16:creationId xmlns:a16="http://schemas.microsoft.com/office/drawing/2014/main" id="{6BDED0B4-3036-4197-F6CF-AFF4A1E6A146}"/>
              </a:ext>
            </a:extLst>
          </p:cNvPr>
          <p:cNvPicPr>
            <a:picLocks noChangeAspect="1"/>
          </p:cNvPicPr>
          <p:nvPr/>
        </p:nvPicPr>
        <p:blipFill>
          <a:blip r:embed="rId2"/>
          <a:stretch>
            <a:fillRect/>
          </a:stretch>
        </p:blipFill>
        <p:spPr>
          <a:xfrm>
            <a:off x="2033677" y="1715039"/>
            <a:ext cx="8124645" cy="4506223"/>
          </a:xfrm>
          <a:prstGeom prst="rect">
            <a:avLst/>
          </a:prstGeom>
          <a:ln>
            <a:solidFill>
              <a:schemeClr val="tx1"/>
            </a:solidFill>
          </a:ln>
        </p:spPr>
      </p:pic>
      <p:sp>
        <p:nvSpPr>
          <p:cNvPr id="4" name="TextBox 5">
            <a:extLst>
              <a:ext uri="{FF2B5EF4-FFF2-40B4-BE49-F238E27FC236}">
                <a16:creationId xmlns:a16="http://schemas.microsoft.com/office/drawing/2014/main" id="{A8C4F0BA-EDEA-F75A-D7AB-413DF8FFC1A2}"/>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p>
        </p:txBody>
      </p:sp>
      <p:sp>
        <p:nvSpPr>
          <p:cNvPr id="6" name="Slide Number Placeholder 5">
            <a:extLst>
              <a:ext uri="{FF2B5EF4-FFF2-40B4-BE49-F238E27FC236}">
                <a16:creationId xmlns:a16="http://schemas.microsoft.com/office/drawing/2014/main" id="{CAC4107B-8D5E-FD5D-16BD-DB44A66CDF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spTree>
    <p:extLst>
      <p:ext uri="{BB962C8B-B14F-4D97-AF65-F5344CB8AC3E}">
        <p14:creationId xmlns:p14="http://schemas.microsoft.com/office/powerpoint/2010/main" val="2796066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2" name="Google Shape;575;p65">
            <a:extLst>
              <a:ext uri="{FF2B5EF4-FFF2-40B4-BE49-F238E27FC236}">
                <a16:creationId xmlns:a16="http://schemas.microsoft.com/office/drawing/2014/main" id="{C0221B07-CF2E-E5B5-8D2D-B42EF390A444}"/>
              </a:ext>
            </a:extLst>
          </p:cNvPr>
          <p:cNvSpPr/>
          <p:nvPr/>
        </p:nvSpPr>
        <p:spPr>
          <a:xfrm rot="5400000">
            <a:off x="1024927" y="978060"/>
            <a:ext cx="2713531" cy="4763386"/>
          </a:xfrm>
          <a:prstGeom prst="round2SameRect">
            <a:avLst>
              <a:gd name="adj1" fmla="val 50000"/>
              <a:gd name="adj2" fmla="val 0"/>
            </a:avLst>
          </a:prstGeom>
          <a:solidFill>
            <a:srgbClr val="FF5A5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lang="en-IN" sz="1800">
              <a:solidFill>
                <a:schemeClr val="lt1"/>
              </a:solidFill>
              <a:latin typeface="Corbel"/>
              <a:sym typeface="Arial"/>
            </a:endParaRPr>
          </a:p>
        </p:txBody>
      </p:sp>
      <p:grpSp>
        <p:nvGrpSpPr>
          <p:cNvPr id="9" name="Google Shape;576;p65">
            <a:extLst>
              <a:ext uri="{FF2B5EF4-FFF2-40B4-BE49-F238E27FC236}">
                <a16:creationId xmlns:a16="http://schemas.microsoft.com/office/drawing/2014/main" id="{E6A98832-3A13-30F8-1A86-FEF5C7FCE38C}"/>
              </a:ext>
            </a:extLst>
          </p:cNvPr>
          <p:cNvGrpSpPr/>
          <p:nvPr/>
        </p:nvGrpSpPr>
        <p:grpSpPr>
          <a:xfrm>
            <a:off x="11352" y="855406"/>
            <a:ext cx="11868019" cy="5147187"/>
            <a:chOff x="11352" y="855406"/>
            <a:chExt cx="11868019" cy="5147187"/>
          </a:xfrm>
        </p:grpSpPr>
        <p:sp>
          <p:nvSpPr>
            <p:cNvPr id="15" name="Google Shape;577;p65">
              <a:extLst>
                <a:ext uri="{FF2B5EF4-FFF2-40B4-BE49-F238E27FC236}">
                  <a16:creationId xmlns:a16="http://schemas.microsoft.com/office/drawing/2014/main" id="{FD3A6667-F920-C6AC-F089-DF9A26413ADF}"/>
                </a:ext>
              </a:extLst>
            </p:cNvPr>
            <p:cNvSpPr/>
            <p:nvPr/>
          </p:nvSpPr>
          <p:spPr>
            <a:xfrm>
              <a:off x="11352" y="855406"/>
              <a:ext cx="5146369" cy="5147187"/>
            </a:xfrm>
            <a:prstGeom prst="arc">
              <a:avLst>
                <a:gd name="adj1" fmla="val 19053897"/>
                <a:gd name="adj2" fmla="val 2288551"/>
              </a:avLst>
            </a:prstGeom>
            <a:noFill/>
            <a:ln w="476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orbel"/>
                <a:sym typeface="Arial"/>
              </a:endParaRPr>
            </a:p>
          </p:txBody>
        </p:sp>
        <p:sp>
          <p:nvSpPr>
            <p:cNvPr id="16" name="Google Shape;578;p65">
              <a:extLst>
                <a:ext uri="{FF2B5EF4-FFF2-40B4-BE49-F238E27FC236}">
                  <a16:creationId xmlns:a16="http://schemas.microsoft.com/office/drawing/2014/main" id="{017B5AC9-22FA-9118-2358-363E96DD534C}"/>
                </a:ext>
              </a:extLst>
            </p:cNvPr>
            <p:cNvSpPr/>
            <p:nvPr/>
          </p:nvSpPr>
          <p:spPr>
            <a:xfrm rot="-5400000">
              <a:off x="4680687" y="2002986"/>
              <a:ext cx="281576" cy="281577"/>
            </a:xfrm>
            <a:prstGeom prst="ellipse">
              <a:avLst/>
            </a:prstGeom>
            <a:solidFill>
              <a:srgbClr val="FF5A5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orbel"/>
                <a:sym typeface="Arial"/>
              </a:endParaRPr>
            </a:p>
          </p:txBody>
        </p:sp>
        <p:sp>
          <p:nvSpPr>
            <p:cNvPr id="17" name="Google Shape;579;p65">
              <a:extLst>
                <a:ext uri="{FF2B5EF4-FFF2-40B4-BE49-F238E27FC236}">
                  <a16:creationId xmlns:a16="http://schemas.microsoft.com/office/drawing/2014/main" id="{B221FB94-3576-1D42-28F2-3540B9C346FC}"/>
                </a:ext>
              </a:extLst>
            </p:cNvPr>
            <p:cNvSpPr/>
            <p:nvPr/>
          </p:nvSpPr>
          <p:spPr>
            <a:xfrm rot="16200000">
              <a:off x="5027129" y="3632341"/>
              <a:ext cx="281576" cy="281577"/>
            </a:xfrm>
            <a:prstGeom prst="ellipse">
              <a:avLst/>
            </a:prstGeom>
            <a:solidFill>
              <a:srgbClr val="FF5A5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orbel"/>
                <a:sym typeface="Arial"/>
              </a:endParaRPr>
            </a:p>
          </p:txBody>
        </p:sp>
        <p:sp>
          <p:nvSpPr>
            <p:cNvPr id="18" name="Google Shape;580;p65">
              <a:extLst>
                <a:ext uri="{FF2B5EF4-FFF2-40B4-BE49-F238E27FC236}">
                  <a16:creationId xmlns:a16="http://schemas.microsoft.com/office/drawing/2014/main" id="{77315EB6-424B-5995-92AB-2CE6BFD1D22C}"/>
                </a:ext>
              </a:extLst>
            </p:cNvPr>
            <p:cNvSpPr/>
            <p:nvPr/>
          </p:nvSpPr>
          <p:spPr>
            <a:xfrm rot="-5400000">
              <a:off x="4778217" y="4434939"/>
              <a:ext cx="281576" cy="281577"/>
            </a:xfrm>
            <a:prstGeom prst="ellipse">
              <a:avLst/>
            </a:prstGeom>
            <a:solidFill>
              <a:srgbClr val="FF5A5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orbel"/>
                <a:sym typeface="Arial"/>
              </a:endParaRPr>
            </a:p>
          </p:txBody>
        </p:sp>
        <p:grpSp>
          <p:nvGrpSpPr>
            <p:cNvPr id="19" name="Google Shape;581;p65">
              <a:extLst>
                <a:ext uri="{FF2B5EF4-FFF2-40B4-BE49-F238E27FC236}">
                  <a16:creationId xmlns:a16="http://schemas.microsoft.com/office/drawing/2014/main" id="{6339C6A5-D4B2-62C1-DB97-FC3D0199025C}"/>
                </a:ext>
              </a:extLst>
            </p:cNvPr>
            <p:cNvGrpSpPr/>
            <p:nvPr/>
          </p:nvGrpSpPr>
          <p:grpSpPr>
            <a:xfrm>
              <a:off x="5169181" y="1952220"/>
              <a:ext cx="6698126" cy="568252"/>
              <a:chOff x="5169181" y="1952220"/>
              <a:chExt cx="6698126" cy="568252"/>
            </a:xfrm>
          </p:grpSpPr>
          <p:sp>
            <p:nvSpPr>
              <p:cNvPr id="22" name="Google Shape;582;p65">
                <a:extLst>
                  <a:ext uri="{FF2B5EF4-FFF2-40B4-BE49-F238E27FC236}">
                    <a16:creationId xmlns:a16="http://schemas.microsoft.com/office/drawing/2014/main" id="{3410145C-5BCF-F832-2F29-BD687725897F}"/>
                  </a:ext>
                </a:extLst>
              </p:cNvPr>
              <p:cNvSpPr/>
              <p:nvPr/>
            </p:nvSpPr>
            <p:spPr>
              <a:xfrm>
                <a:off x="5169181" y="1952220"/>
                <a:ext cx="6698126" cy="5433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pPr>
                <a:r>
                  <a:rPr lang="en-IN" sz="2400" b="1">
                    <a:solidFill>
                      <a:srgbClr val="FF5A5F"/>
                    </a:solidFill>
                    <a:latin typeface="Corbel"/>
                  </a:rPr>
                  <a:t>Descriptive Statistics</a:t>
                </a:r>
                <a:endParaRPr lang="en-US" sz="2400" b="1">
                  <a:solidFill>
                    <a:srgbClr val="FF5A5F"/>
                  </a:solidFill>
                  <a:latin typeface="Corbel"/>
                </a:endParaRPr>
              </a:p>
            </p:txBody>
          </p:sp>
          <p:sp>
            <p:nvSpPr>
              <p:cNvPr id="23" name="Google Shape;583;p65">
                <a:extLst>
                  <a:ext uri="{FF2B5EF4-FFF2-40B4-BE49-F238E27FC236}">
                    <a16:creationId xmlns:a16="http://schemas.microsoft.com/office/drawing/2014/main" id="{32382172-102A-5F34-3DF7-8E42EB036D53}"/>
                  </a:ext>
                </a:extLst>
              </p:cNvPr>
              <p:cNvSpPr/>
              <p:nvPr/>
            </p:nvSpPr>
            <p:spPr>
              <a:xfrm>
                <a:off x="8732408" y="2151140"/>
                <a:ext cx="184731" cy="3693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3F3F3F"/>
                  </a:solidFill>
                  <a:latin typeface="Corbel"/>
                  <a:sym typeface="Arial"/>
                </a:endParaRPr>
              </a:p>
            </p:txBody>
          </p:sp>
        </p:grpSp>
        <p:sp>
          <p:nvSpPr>
            <p:cNvPr id="20" name="Google Shape;584;p65">
              <a:extLst>
                <a:ext uri="{FF2B5EF4-FFF2-40B4-BE49-F238E27FC236}">
                  <a16:creationId xmlns:a16="http://schemas.microsoft.com/office/drawing/2014/main" id="{7BF8E52D-8EB8-ADA2-4174-EC0D1C908E42}"/>
                </a:ext>
              </a:extLst>
            </p:cNvPr>
            <p:cNvSpPr/>
            <p:nvPr/>
          </p:nvSpPr>
          <p:spPr>
            <a:xfrm>
              <a:off x="5421463" y="2757331"/>
              <a:ext cx="6457908" cy="5433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pPr>
              <a:r>
                <a:rPr lang="en-IN" sz="2400" b="1">
                  <a:solidFill>
                    <a:srgbClr val="FF5A5F"/>
                  </a:solidFill>
                  <a:latin typeface="Corbel"/>
                </a:rPr>
                <a:t>Data Preprocessing</a:t>
              </a:r>
            </a:p>
          </p:txBody>
        </p:sp>
        <p:sp>
          <p:nvSpPr>
            <p:cNvPr id="21" name="Google Shape;585;p65">
              <a:extLst>
                <a:ext uri="{FF2B5EF4-FFF2-40B4-BE49-F238E27FC236}">
                  <a16:creationId xmlns:a16="http://schemas.microsoft.com/office/drawing/2014/main" id="{C471B390-56DF-0809-CB23-4E470D06C36D}"/>
                </a:ext>
              </a:extLst>
            </p:cNvPr>
            <p:cNvSpPr/>
            <p:nvPr/>
          </p:nvSpPr>
          <p:spPr>
            <a:xfrm>
              <a:off x="5206052" y="4476347"/>
              <a:ext cx="6562705" cy="5433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pPr>
              <a:r>
                <a:rPr lang="en-IN" sz="2400" b="1">
                  <a:solidFill>
                    <a:srgbClr val="FF5A5F"/>
                  </a:solidFill>
                  <a:latin typeface="Corbel"/>
                </a:rPr>
                <a:t>Visual Exploration</a:t>
              </a:r>
            </a:p>
          </p:txBody>
        </p:sp>
      </p:grpSp>
      <p:sp>
        <p:nvSpPr>
          <p:cNvPr id="13" name="Google Shape;587;p65">
            <a:extLst>
              <a:ext uri="{FF2B5EF4-FFF2-40B4-BE49-F238E27FC236}">
                <a16:creationId xmlns:a16="http://schemas.microsoft.com/office/drawing/2014/main" id="{053E8105-093A-83E9-A907-DD3A357C0002}"/>
              </a:ext>
            </a:extLst>
          </p:cNvPr>
          <p:cNvSpPr/>
          <p:nvPr/>
        </p:nvSpPr>
        <p:spPr>
          <a:xfrm>
            <a:off x="321847" y="2825543"/>
            <a:ext cx="4444493" cy="15696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b="1">
                <a:solidFill>
                  <a:schemeClr val="lt1"/>
                </a:solidFill>
                <a:latin typeface="Corbel"/>
              </a:rPr>
              <a:t>Data Preparation &amp; Exploration</a:t>
            </a:r>
            <a:endParaRPr lang="en-US" sz="3200">
              <a:solidFill>
                <a:schemeClr val="lt1"/>
              </a:solidFill>
              <a:latin typeface="Corbel"/>
            </a:endParaRPr>
          </a:p>
        </p:txBody>
      </p:sp>
      <p:sp>
        <p:nvSpPr>
          <p:cNvPr id="11" name="Google Shape;578;p65">
            <a:extLst>
              <a:ext uri="{FF2B5EF4-FFF2-40B4-BE49-F238E27FC236}">
                <a16:creationId xmlns:a16="http://schemas.microsoft.com/office/drawing/2014/main" id="{86F4DC00-A953-4B59-1D43-1A2B3557DADA}"/>
              </a:ext>
            </a:extLst>
          </p:cNvPr>
          <p:cNvSpPr/>
          <p:nvPr/>
        </p:nvSpPr>
        <p:spPr>
          <a:xfrm rot="16200000">
            <a:off x="4968281" y="2794483"/>
            <a:ext cx="281576" cy="281577"/>
          </a:xfrm>
          <a:prstGeom prst="ellipse">
            <a:avLst/>
          </a:prstGeom>
          <a:solidFill>
            <a:srgbClr val="FF5A5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lang="en-IN" sz="1800">
              <a:solidFill>
                <a:schemeClr val="lt1"/>
              </a:solidFill>
              <a:latin typeface="Corbel"/>
              <a:sym typeface="Arial"/>
            </a:endParaRPr>
          </a:p>
        </p:txBody>
      </p:sp>
      <p:sp>
        <p:nvSpPr>
          <p:cNvPr id="12" name="Google Shape;585;p65">
            <a:extLst>
              <a:ext uri="{FF2B5EF4-FFF2-40B4-BE49-F238E27FC236}">
                <a16:creationId xmlns:a16="http://schemas.microsoft.com/office/drawing/2014/main" id="{DB893693-3ED1-90B2-769E-F2ABEA610885}"/>
              </a:ext>
            </a:extLst>
          </p:cNvPr>
          <p:cNvSpPr/>
          <p:nvPr/>
        </p:nvSpPr>
        <p:spPr>
          <a:xfrm>
            <a:off x="5440310" y="3612128"/>
            <a:ext cx="6562705" cy="5433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pPr>
            <a:r>
              <a:rPr lang="en-IN" sz="2400" b="1">
                <a:solidFill>
                  <a:srgbClr val="FF5A5F"/>
                </a:solidFill>
                <a:latin typeface="Corbel"/>
              </a:rPr>
              <a:t>Data</a:t>
            </a:r>
            <a:r>
              <a:rPr lang="en-IN" sz="1800" b="1">
                <a:solidFill>
                  <a:srgbClr val="FF5A5F"/>
                </a:solidFill>
                <a:latin typeface="Corbel"/>
              </a:rPr>
              <a:t> </a:t>
            </a:r>
            <a:r>
              <a:rPr lang="en-IN" sz="2400" b="1">
                <a:solidFill>
                  <a:srgbClr val="FF5A5F"/>
                </a:solidFill>
                <a:latin typeface="Corbel"/>
              </a:rPr>
              <a:t>Transformation</a:t>
            </a:r>
          </a:p>
        </p:txBody>
      </p:sp>
      <p:sp>
        <p:nvSpPr>
          <p:cNvPr id="3" name="TextBox 5">
            <a:extLst>
              <a:ext uri="{FF2B5EF4-FFF2-40B4-BE49-F238E27FC236}">
                <a16:creationId xmlns:a16="http://schemas.microsoft.com/office/drawing/2014/main" id="{A8C4F0BA-EDEA-F75A-D7AB-413DF8FFC1A2}"/>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a:xfrm>
            <a:off x="700122" y="646679"/>
            <a:ext cx="10214484" cy="748780"/>
          </a:xfrm>
        </p:spPr>
        <p:txBody>
          <a:bodyPr/>
          <a:lstStyle/>
          <a:p>
            <a:pPr algn="l"/>
            <a:r>
              <a:rPr lang="en-US" sz="4400">
                <a:latin typeface="Corbel"/>
              </a:rPr>
              <a:t>   Descriptive Statistics</a:t>
            </a:r>
            <a:endParaRPr lang="en-US"/>
          </a:p>
        </p:txBody>
      </p:sp>
      <p:pic>
        <p:nvPicPr>
          <p:cNvPr id="3" name="Picture 2" descr="A screenshot of a computer">
            <a:extLst>
              <a:ext uri="{FF2B5EF4-FFF2-40B4-BE49-F238E27FC236}">
                <a16:creationId xmlns:a16="http://schemas.microsoft.com/office/drawing/2014/main" id="{9C4B51A1-B92A-CCE0-8BF6-7503DF70F1FF}"/>
              </a:ext>
            </a:extLst>
          </p:cNvPr>
          <p:cNvPicPr>
            <a:picLocks noChangeAspect="1"/>
          </p:cNvPicPr>
          <p:nvPr/>
        </p:nvPicPr>
        <p:blipFill>
          <a:blip r:embed="rId2"/>
          <a:stretch>
            <a:fillRect/>
          </a:stretch>
        </p:blipFill>
        <p:spPr>
          <a:xfrm>
            <a:off x="638697" y="1450512"/>
            <a:ext cx="10914606" cy="4922273"/>
          </a:xfrm>
          <a:prstGeom prst="rect">
            <a:avLst/>
          </a:prstGeom>
          <a:ln>
            <a:solidFill>
              <a:schemeClr val="tx1"/>
            </a:solidFill>
          </a:ln>
        </p:spPr>
      </p:pic>
      <p:sp>
        <p:nvSpPr>
          <p:cNvPr id="4" name="TextBox 5">
            <a:extLst>
              <a:ext uri="{FF2B5EF4-FFF2-40B4-BE49-F238E27FC236}">
                <a16:creationId xmlns:a16="http://schemas.microsoft.com/office/drawing/2014/main" id="{83B3E4AF-0DE7-6BC8-7F6A-98FE3A1ECAA5}"/>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FD73E26F-2896-F420-1F80-9FEB42DB02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spTree>
    <p:extLst>
      <p:ext uri="{BB962C8B-B14F-4D97-AF65-F5344CB8AC3E}">
        <p14:creationId xmlns:p14="http://schemas.microsoft.com/office/powerpoint/2010/main" val="2981894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p:txBody>
          <a:bodyPr/>
          <a:lstStyle/>
          <a:p>
            <a:r>
              <a:rPr lang="en-US" sz="4400">
                <a:latin typeface="Corbel"/>
              </a:rPr>
              <a:t>Data Preprocessing</a:t>
            </a:r>
          </a:p>
        </p:txBody>
      </p:sp>
      <p:sp>
        <p:nvSpPr>
          <p:cNvPr id="5" name="Title 5">
            <a:extLst>
              <a:ext uri="{FF2B5EF4-FFF2-40B4-BE49-F238E27FC236}">
                <a16:creationId xmlns:a16="http://schemas.microsoft.com/office/drawing/2014/main" id="{C114780A-EACC-1ED6-4210-8655DC769285}"/>
              </a:ext>
            </a:extLst>
          </p:cNvPr>
          <p:cNvSpPr txBox="1">
            <a:spLocks/>
          </p:cNvSpPr>
          <p:nvPr/>
        </p:nvSpPr>
        <p:spPr>
          <a:xfrm>
            <a:off x="-3747145" y="1299022"/>
            <a:ext cx="12615502" cy="82066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Corbel" panose="020B0503020204020204" pitchFamily="34" charset="0"/>
              </a:rPr>
              <a:t>Handling Null Values</a:t>
            </a:r>
            <a:endParaRPr lang="en-US"/>
          </a:p>
        </p:txBody>
      </p:sp>
      <p:sp>
        <p:nvSpPr>
          <p:cNvPr id="7" name="TextBox 6">
            <a:extLst>
              <a:ext uri="{FF2B5EF4-FFF2-40B4-BE49-F238E27FC236}">
                <a16:creationId xmlns:a16="http://schemas.microsoft.com/office/drawing/2014/main" id="{3947B238-82BD-1B9C-5463-F7471F7503F8}"/>
              </a:ext>
            </a:extLst>
          </p:cNvPr>
          <p:cNvSpPr txBox="1"/>
          <p:nvPr/>
        </p:nvSpPr>
        <p:spPr>
          <a:xfrm>
            <a:off x="454978" y="2351047"/>
            <a:ext cx="71147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5A5F"/>
                </a:solidFill>
                <a:latin typeface="Corbel" panose="020B0503020204020204" pitchFamily="34" charset="0"/>
              </a:rPr>
              <a:t>1. Dropping Unnecessary Columns </a:t>
            </a:r>
            <a:endParaRPr lang="en-US" sz="2000">
              <a:latin typeface="Corbel" panose="020B0503020204020204" pitchFamily="34" charset="0"/>
            </a:endParaRPr>
          </a:p>
        </p:txBody>
      </p:sp>
      <p:pic>
        <p:nvPicPr>
          <p:cNvPr id="3" name="Picture 2">
            <a:extLst>
              <a:ext uri="{FF2B5EF4-FFF2-40B4-BE49-F238E27FC236}">
                <a16:creationId xmlns:a16="http://schemas.microsoft.com/office/drawing/2014/main" id="{CEDCB7CC-ADE5-A063-19C4-D2A9FD46F807}"/>
              </a:ext>
            </a:extLst>
          </p:cNvPr>
          <p:cNvPicPr>
            <a:picLocks noChangeAspect="1"/>
          </p:cNvPicPr>
          <p:nvPr/>
        </p:nvPicPr>
        <p:blipFill>
          <a:blip r:embed="rId2"/>
          <a:stretch>
            <a:fillRect/>
          </a:stretch>
        </p:blipFill>
        <p:spPr>
          <a:xfrm>
            <a:off x="230216" y="2888166"/>
            <a:ext cx="11582712" cy="1362672"/>
          </a:xfrm>
          <a:prstGeom prst="rect">
            <a:avLst/>
          </a:prstGeom>
          <a:ln>
            <a:solidFill>
              <a:schemeClr val="tx1"/>
            </a:solidFill>
          </a:ln>
        </p:spPr>
      </p:pic>
      <p:sp>
        <p:nvSpPr>
          <p:cNvPr id="4" name="TextBox 3">
            <a:extLst>
              <a:ext uri="{FF2B5EF4-FFF2-40B4-BE49-F238E27FC236}">
                <a16:creationId xmlns:a16="http://schemas.microsoft.com/office/drawing/2014/main" id="{3947B238-82BD-1B9C-5463-F7471F7503F8}"/>
              </a:ext>
            </a:extLst>
          </p:cNvPr>
          <p:cNvSpPr txBox="1"/>
          <p:nvPr/>
        </p:nvSpPr>
        <p:spPr>
          <a:xfrm>
            <a:off x="454978" y="4376145"/>
            <a:ext cx="68838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5A5F"/>
                </a:solidFill>
                <a:latin typeface="Corbel" panose="020B0503020204020204" pitchFamily="34" charset="0"/>
              </a:rPr>
              <a:t>2. Dropping NA from Columns </a:t>
            </a:r>
            <a:r>
              <a:rPr lang="en-US" sz="2000">
                <a:latin typeface="Corbel" panose="020B0503020204020204" pitchFamily="34" charset="0"/>
              </a:rPr>
              <a:t>​</a:t>
            </a:r>
          </a:p>
        </p:txBody>
      </p:sp>
      <p:pic>
        <p:nvPicPr>
          <p:cNvPr id="9" name="Picture 8">
            <a:extLst>
              <a:ext uri="{FF2B5EF4-FFF2-40B4-BE49-F238E27FC236}">
                <a16:creationId xmlns:a16="http://schemas.microsoft.com/office/drawing/2014/main" id="{CCB1E038-71B2-7A28-8701-C2187FA32FFC}"/>
              </a:ext>
            </a:extLst>
          </p:cNvPr>
          <p:cNvPicPr>
            <a:picLocks noChangeAspect="1"/>
          </p:cNvPicPr>
          <p:nvPr/>
        </p:nvPicPr>
        <p:blipFill>
          <a:blip r:embed="rId3"/>
          <a:stretch>
            <a:fillRect/>
          </a:stretch>
        </p:blipFill>
        <p:spPr>
          <a:xfrm>
            <a:off x="230216" y="4901562"/>
            <a:ext cx="8973611" cy="1000859"/>
          </a:xfrm>
          <a:prstGeom prst="rect">
            <a:avLst/>
          </a:prstGeom>
          <a:ln>
            <a:solidFill>
              <a:schemeClr val="tx1"/>
            </a:solidFill>
          </a:ln>
        </p:spPr>
      </p:pic>
      <p:sp>
        <p:nvSpPr>
          <p:cNvPr id="11" name="TextBox 5">
            <a:extLst>
              <a:ext uri="{FF2B5EF4-FFF2-40B4-BE49-F238E27FC236}">
                <a16:creationId xmlns:a16="http://schemas.microsoft.com/office/drawing/2014/main" id="{815187D4-D135-BE3F-7D2C-97A560D5DB9A}"/>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CE4FC0BA-DF19-B1DB-5B7A-D622C54C86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spTree>
    <p:extLst>
      <p:ext uri="{BB962C8B-B14F-4D97-AF65-F5344CB8AC3E}">
        <p14:creationId xmlns:p14="http://schemas.microsoft.com/office/powerpoint/2010/main" val="41784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p:txBody>
          <a:bodyPr/>
          <a:lstStyle/>
          <a:p>
            <a:r>
              <a:rPr lang="en-US" sz="4400">
                <a:latin typeface="Corbel"/>
              </a:rPr>
              <a:t>Data Preprocessing</a:t>
            </a:r>
          </a:p>
        </p:txBody>
      </p:sp>
      <p:sp>
        <p:nvSpPr>
          <p:cNvPr id="5" name="Title 5">
            <a:extLst>
              <a:ext uri="{FF2B5EF4-FFF2-40B4-BE49-F238E27FC236}">
                <a16:creationId xmlns:a16="http://schemas.microsoft.com/office/drawing/2014/main" id="{C114780A-EACC-1ED6-4210-8655DC769285}"/>
              </a:ext>
            </a:extLst>
          </p:cNvPr>
          <p:cNvSpPr txBox="1">
            <a:spLocks/>
          </p:cNvSpPr>
          <p:nvPr/>
        </p:nvSpPr>
        <p:spPr>
          <a:xfrm>
            <a:off x="-3747145" y="1532702"/>
            <a:ext cx="12615502" cy="82066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Corbel" panose="020B0503020204020204" pitchFamily="34" charset="0"/>
              </a:rPr>
              <a:t>Handling Null Values</a:t>
            </a:r>
            <a:endParaRPr lang="en-US"/>
          </a:p>
        </p:txBody>
      </p:sp>
      <p:sp>
        <p:nvSpPr>
          <p:cNvPr id="7" name="TextBox 6">
            <a:extLst>
              <a:ext uri="{FF2B5EF4-FFF2-40B4-BE49-F238E27FC236}">
                <a16:creationId xmlns:a16="http://schemas.microsoft.com/office/drawing/2014/main" id="{3947B238-82BD-1B9C-5463-F7471F7503F8}"/>
              </a:ext>
            </a:extLst>
          </p:cNvPr>
          <p:cNvSpPr txBox="1"/>
          <p:nvPr/>
        </p:nvSpPr>
        <p:spPr>
          <a:xfrm>
            <a:off x="443432" y="2351047"/>
            <a:ext cx="68838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5A5F"/>
                </a:solidFill>
                <a:latin typeface="Corbel" panose="020B0503020204020204" pitchFamily="34" charset="0"/>
              </a:rPr>
              <a:t>3. Imputing Null Values </a:t>
            </a:r>
            <a:r>
              <a:rPr lang="en-US" sz="2000">
                <a:latin typeface="Corbel" panose="020B0503020204020204" pitchFamily="34" charset="0"/>
              </a:rPr>
              <a:t>​</a:t>
            </a:r>
          </a:p>
        </p:txBody>
      </p:sp>
      <p:pic>
        <p:nvPicPr>
          <p:cNvPr id="3" name="Picture 2" descr="A screenshot of a computer program">
            <a:extLst>
              <a:ext uri="{FF2B5EF4-FFF2-40B4-BE49-F238E27FC236}">
                <a16:creationId xmlns:a16="http://schemas.microsoft.com/office/drawing/2014/main" id="{D634C32E-037E-4AFB-8AFB-AB9AC0329B47}"/>
              </a:ext>
            </a:extLst>
          </p:cNvPr>
          <p:cNvPicPr>
            <a:picLocks noChangeAspect="1"/>
          </p:cNvPicPr>
          <p:nvPr/>
        </p:nvPicPr>
        <p:blipFill>
          <a:blip r:embed="rId2"/>
          <a:stretch>
            <a:fillRect/>
          </a:stretch>
        </p:blipFill>
        <p:spPr>
          <a:xfrm>
            <a:off x="3885371" y="2312478"/>
            <a:ext cx="6215559" cy="4156251"/>
          </a:xfrm>
          <a:prstGeom prst="rect">
            <a:avLst/>
          </a:prstGeom>
          <a:ln>
            <a:solidFill>
              <a:schemeClr val="tx1"/>
            </a:solidFill>
          </a:ln>
        </p:spPr>
      </p:pic>
      <p:sp>
        <p:nvSpPr>
          <p:cNvPr id="4" name="TextBox 5">
            <a:extLst>
              <a:ext uri="{FF2B5EF4-FFF2-40B4-BE49-F238E27FC236}">
                <a16:creationId xmlns:a16="http://schemas.microsoft.com/office/drawing/2014/main" id="{52EFEF4E-B7A9-924F-6047-13C8AB764FCF}"/>
              </a:ext>
            </a:extLst>
          </p:cNvPr>
          <p:cNvSpPr txBox="1"/>
          <p:nvPr/>
        </p:nvSpPr>
        <p:spPr>
          <a:xfrm>
            <a:off x="73742" y="644815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58411255-D91F-0D58-4017-53173773CB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spTree>
    <p:extLst>
      <p:ext uri="{BB962C8B-B14F-4D97-AF65-F5344CB8AC3E}">
        <p14:creationId xmlns:p14="http://schemas.microsoft.com/office/powerpoint/2010/main" val="261772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961879" y="484584"/>
            <a:ext cx="10214400" cy="748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latin typeface="Corbel" panose="020B0503020204020204" pitchFamily="34" charset="0"/>
              </a:rPr>
              <a:t>Agenda</a:t>
            </a:r>
          </a:p>
        </p:txBody>
      </p:sp>
      <p:sp>
        <p:nvSpPr>
          <p:cNvPr id="245" name="Google Shape;245;p45"/>
          <p:cNvSpPr/>
          <p:nvPr/>
        </p:nvSpPr>
        <p:spPr>
          <a:xfrm>
            <a:off x="980334" y="1529885"/>
            <a:ext cx="604255" cy="650390"/>
          </a:xfrm>
          <a:custGeom>
            <a:avLst/>
            <a:gdLst/>
            <a:ahLst/>
            <a:cxnLst/>
            <a:rect l="l" t="t" r="r" b="b"/>
            <a:pathLst>
              <a:path w="3205" h="3180" extrusionOk="0">
                <a:moveTo>
                  <a:pt x="1292" y="497"/>
                </a:moveTo>
                <a:cubicBezTo>
                  <a:pt x="1739" y="497"/>
                  <a:pt x="2086" y="869"/>
                  <a:pt x="2086" y="1292"/>
                </a:cubicBezTo>
                <a:cubicBezTo>
                  <a:pt x="2086" y="1739"/>
                  <a:pt x="1739" y="2087"/>
                  <a:pt x="1292" y="2087"/>
                </a:cubicBezTo>
                <a:cubicBezTo>
                  <a:pt x="870" y="2087"/>
                  <a:pt x="497" y="1739"/>
                  <a:pt x="497" y="1292"/>
                </a:cubicBezTo>
                <a:cubicBezTo>
                  <a:pt x="497" y="869"/>
                  <a:pt x="870" y="497"/>
                  <a:pt x="1292" y="497"/>
                </a:cubicBezTo>
                <a:close/>
                <a:moveTo>
                  <a:pt x="1292" y="448"/>
                </a:moveTo>
                <a:cubicBezTo>
                  <a:pt x="821" y="448"/>
                  <a:pt x="447" y="819"/>
                  <a:pt x="447" y="1292"/>
                </a:cubicBezTo>
                <a:cubicBezTo>
                  <a:pt x="447" y="1763"/>
                  <a:pt x="821" y="2160"/>
                  <a:pt x="1292" y="2160"/>
                </a:cubicBezTo>
                <a:cubicBezTo>
                  <a:pt x="1764" y="2160"/>
                  <a:pt x="2162" y="1763"/>
                  <a:pt x="2162" y="1292"/>
                </a:cubicBezTo>
                <a:cubicBezTo>
                  <a:pt x="2162" y="819"/>
                  <a:pt x="1764" y="448"/>
                  <a:pt x="1292" y="448"/>
                </a:cubicBezTo>
                <a:close/>
                <a:moveTo>
                  <a:pt x="1292" y="74"/>
                </a:moveTo>
                <a:cubicBezTo>
                  <a:pt x="1963" y="74"/>
                  <a:pt x="2510" y="621"/>
                  <a:pt x="2510" y="1292"/>
                </a:cubicBezTo>
                <a:cubicBezTo>
                  <a:pt x="2510" y="1564"/>
                  <a:pt x="2434" y="1839"/>
                  <a:pt x="2261" y="2061"/>
                </a:cubicBezTo>
                <a:lnTo>
                  <a:pt x="2186" y="2160"/>
                </a:lnTo>
                <a:lnTo>
                  <a:pt x="2410" y="2160"/>
                </a:lnTo>
                <a:cubicBezTo>
                  <a:pt x="2434" y="2160"/>
                  <a:pt x="2460" y="2160"/>
                  <a:pt x="2484" y="2186"/>
                </a:cubicBezTo>
                <a:lnTo>
                  <a:pt x="3080" y="2806"/>
                </a:lnTo>
                <a:cubicBezTo>
                  <a:pt x="3130" y="2832"/>
                  <a:pt x="3130" y="2882"/>
                  <a:pt x="3080" y="2905"/>
                </a:cubicBezTo>
                <a:lnTo>
                  <a:pt x="2907" y="3104"/>
                </a:lnTo>
                <a:lnTo>
                  <a:pt x="2808" y="3104"/>
                </a:lnTo>
                <a:lnTo>
                  <a:pt x="2186" y="2484"/>
                </a:lnTo>
                <a:cubicBezTo>
                  <a:pt x="2162" y="2458"/>
                  <a:pt x="2162" y="2435"/>
                  <a:pt x="2162" y="2409"/>
                </a:cubicBezTo>
                <a:lnTo>
                  <a:pt x="2162" y="2309"/>
                </a:lnTo>
                <a:lnTo>
                  <a:pt x="2162" y="2186"/>
                </a:lnTo>
                <a:lnTo>
                  <a:pt x="2037" y="2260"/>
                </a:lnTo>
                <a:cubicBezTo>
                  <a:pt x="1838" y="2435"/>
                  <a:pt x="1566" y="2534"/>
                  <a:pt x="1292" y="2534"/>
                </a:cubicBezTo>
                <a:cubicBezTo>
                  <a:pt x="622" y="2534"/>
                  <a:pt x="76" y="1962"/>
                  <a:pt x="76" y="1292"/>
                </a:cubicBezTo>
                <a:cubicBezTo>
                  <a:pt x="76" y="621"/>
                  <a:pt x="622" y="74"/>
                  <a:pt x="1292" y="74"/>
                </a:cubicBezTo>
                <a:close/>
                <a:moveTo>
                  <a:pt x="1292" y="1"/>
                </a:moveTo>
                <a:cubicBezTo>
                  <a:pt x="596" y="1"/>
                  <a:pt x="0" y="597"/>
                  <a:pt x="0" y="1292"/>
                </a:cubicBezTo>
                <a:cubicBezTo>
                  <a:pt x="0" y="2011"/>
                  <a:pt x="596" y="2584"/>
                  <a:pt x="1292" y="2584"/>
                </a:cubicBezTo>
                <a:cubicBezTo>
                  <a:pt x="1590" y="2584"/>
                  <a:pt x="1864" y="2484"/>
                  <a:pt x="2086" y="2309"/>
                </a:cubicBezTo>
                <a:lnTo>
                  <a:pt x="2086" y="2409"/>
                </a:lnTo>
                <a:cubicBezTo>
                  <a:pt x="2086" y="2458"/>
                  <a:pt x="2112" y="2484"/>
                  <a:pt x="2136" y="2534"/>
                </a:cubicBezTo>
                <a:lnTo>
                  <a:pt x="2758" y="3130"/>
                </a:lnTo>
                <a:cubicBezTo>
                  <a:pt x="2782" y="3180"/>
                  <a:pt x="2808" y="3180"/>
                  <a:pt x="2857" y="3180"/>
                </a:cubicBezTo>
                <a:cubicBezTo>
                  <a:pt x="2881" y="3180"/>
                  <a:pt x="2931" y="3180"/>
                  <a:pt x="2957" y="3130"/>
                </a:cubicBezTo>
                <a:lnTo>
                  <a:pt x="3130" y="2955"/>
                </a:lnTo>
                <a:cubicBezTo>
                  <a:pt x="3205" y="2905"/>
                  <a:pt x="3205" y="2806"/>
                  <a:pt x="3130" y="2756"/>
                </a:cubicBezTo>
                <a:lnTo>
                  <a:pt x="2510" y="2137"/>
                </a:lnTo>
                <a:cubicBezTo>
                  <a:pt x="2484" y="2111"/>
                  <a:pt x="2460" y="2087"/>
                  <a:pt x="2410" y="2087"/>
                </a:cubicBezTo>
                <a:lnTo>
                  <a:pt x="2311" y="2087"/>
                </a:lnTo>
                <a:cubicBezTo>
                  <a:pt x="2484" y="1862"/>
                  <a:pt x="2583" y="1590"/>
                  <a:pt x="2583" y="1292"/>
                </a:cubicBezTo>
                <a:cubicBezTo>
                  <a:pt x="2583" y="597"/>
                  <a:pt x="2013" y="1"/>
                  <a:pt x="1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nvGrpSpPr>
          <p:cNvPr id="246" name="Google Shape;246;p45"/>
          <p:cNvGrpSpPr/>
          <p:nvPr/>
        </p:nvGrpSpPr>
        <p:grpSpPr>
          <a:xfrm>
            <a:off x="1540028" y="1390983"/>
            <a:ext cx="9058101" cy="3265601"/>
            <a:chOff x="677324" y="1209675"/>
            <a:chExt cx="7811401" cy="3457126"/>
          </a:xfrm>
        </p:grpSpPr>
        <p:sp>
          <p:nvSpPr>
            <p:cNvPr id="247" name="Google Shape;247;p45"/>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48" name="Google Shape;248;p45"/>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49" name="Google Shape;249;p45"/>
            <p:cNvSpPr/>
            <p:nvPr/>
          </p:nvSpPr>
          <p:spPr>
            <a:xfrm>
              <a:off x="677327" y="2105025"/>
              <a:ext cx="857400" cy="752100"/>
            </a:xfrm>
            <a:prstGeom prst="roundRect">
              <a:avLst>
                <a:gd name="adj" fmla="val 7883"/>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0" name="Google Shape;250;p45"/>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1" name="Google Shape;251;p45"/>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2" name="Google Shape;252;p45"/>
            <p:cNvSpPr/>
            <p:nvPr/>
          </p:nvSpPr>
          <p:spPr>
            <a:xfrm>
              <a:off x="677324" y="1209675"/>
              <a:ext cx="857400" cy="752100"/>
            </a:xfrm>
            <a:prstGeom prst="roundRect">
              <a:avLst>
                <a:gd name="adj" fmla="val 12318"/>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3" name="Google Shape;253;p45"/>
            <p:cNvSpPr/>
            <p:nvPr/>
          </p:nvSpPr>
          <p:spPr>
            <a:xfrm>
              <a:off x="677325" y="39086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endParaRPr lang="en-US">
                <a:latin typeface="Corbel" panose="020B0503020204020204" pitchFamily="34" charset="0"/>
              </a:endParaRPr>
            </a:p>
          </p:txBody>
        </p:sp>
        <p:sp>
          <p:nvSpPr>
            <p:cNvPr id="254" name="Google Shape;254;p45"/>
            <p:cNvSpPr/>
            <p:nvPr/>
          </p:nvSpPr>
          <p:spPr>
            <a:xfrm>
              <a:off x="677324" y="3908621"/>
              <a:ext cx="2016305" cy="758181"/>
            </a:xfrm>
            <a:custGeom>
              <a:avLst/>
              <a:gdLst/>
              <a:ahLst/>
              <a:cxnLst/>
              <a:rect l="l" t="t" r="r" b="b"/>
              <a:pathLst>
                <a:path w="25309" h="6582" extrusionOk="0">
                  <a:moveTo>
                    <a:pt x="820" y="0"/>
                  </a:moveTo>
                  <a:cubicBezTo>
                    <a:pt x="349" y="0"/>
                    <a:pt x="1" y="372"/>
                    <a:pt x="1" y="845"/>
                  </a:cubicBezTo>
                  <a:lnTo>
                    <a:pt x="1" y="5763"/>
                  </a:lnTo>
                  <a:cubicBezTo>
                    <a:pt x="1" y="6210"/>
                    <a:pt x="349" y="6581"/>
                    <a:pt x="820" y="6581"/>
                  </a:cubicBezTo>
                  <a:lnTo>
                    <a:pt x="22577" y="6581"/>
                  </a:lnTo>
                  <a:cubicBezTo>
                    <a:pt x="22825" y="6581"/>
                    <a:pt x="23073" y="6458"/>
                    <a:pt x="23222" y="6259"/>
                  </a:cubicBezTo>
                  <a:lnTo>
                    <a:pt x="25086" y="3799"/>
                  </a:lnTo>
                  <a:cubicBezTo>
                    <a:pt x="25309" y="3501"/>
                    <a:pt x="25309" y="3080"/>
                    <a:pt x="25086" y="2806"/>
                  </a:cubicBezTo>
                  <a:lnTo>
                    <a:pt x="23222" y="348"/>
                  </a:lnTo>
                  <a:cubicBezTo>
                    <a:pt x="23073" y="124"/>
                    <a:pt x="22825" y="0"/>
                    <a:pt x="22577" y="0"/>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5" name="Google Shape;255;p45"/>
            <p:cNvSpPr/>
            <p:nvPr/>
          </p:nvSpPr>
          <p:spPr>
            <a:xfrm>
              <a:off x="677324" y="3908621"/>
              <a:ext cx="857400" cy="752100"/>
            </a:xfrm>
            <a:prstGeom prst="roundRect">
              <a:avLst>
                <a:gd name="adj" fmla="val 10283"/>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6" name="Google Shape;256;p45"/>
            <p:cNvSpPr/>
            <p:nvPr/>
          </p:nvSpPr>
          <p:spPr>
            <a:xfrm>
              <a:off x="677325" y="30003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7" name="Google Shape;257;p45"/>
            <p:cNvSpPr/>
            <p:nvPr/>
          </p:nvSpPr>
          <p:spPr>
            <a:xfrm>
              <a:off x="677324" y="3000375"/>
              <a:ext cx="2016305" cy="755432"/>
            </a:xfrm>
            <a:custGeom>
              <a:avLst/>
              <a:gdLst/>
              <a:ahLst/>
              <a:cxnLst/>
              <a:rect l="l" t="t" r="r" b="b"/>
              <a:pathLst>
                <a:path w="25309" h="6558" extrusionOk="0">
                  <a:moveTo>
                    <a:pt x="820" y="1"/>
                  </a:moveTo>
                  <a:cubicBezTo>
                    <a:pt x="349" y="1"/>
                    <a:pt x="1" y="349"/>
                    <a:pt x="1" y="819"/>
                  </a:cubicBezTo>
                  <a:lnTo>
                    <a:pt x="1" y="5737"/>
                  </a:lnTo>
                  <a:cubicBezTo>
                    <a:pt x="1" y="6184"/>
                    <a:pt x="349" y="6558"/>
                    <a:pt x="820" y="6558"/>
                  </a:cubicBezTo>
                  <a:lnTo>
                    <a:pt x="22577" y="6558"/>
                  </a:lnTo>
                  <a:cubicBezTo>
                    <a:pt x="22825" y="6558"/>
                    <a:pt x="23073" y="6433"/>
                    <a:pt x="23222" y="6234"/>
                  </a:cubicBezTo>
                  <a:lnTo>
                    <a:pt x="25086" y="3776"/>
                  </a:lnTo>
                  <a:cubicBezTo>
                    <a:pt x="25309" y="3478"/>
                    <a:pt x="25309" y="3081"/>
                    <a:pt x="25086" y="2783"/>
                  </a:cubicBezTo>
                  <a:lnTo>
                    <a:pt x="23222" y="323"/>
                  </a:lnTo>
                  <a:cubicBezTo>
                    <a:pt x="23073" y="100"/>
                    <a:pt x="22825" y="1"/>
                    <a:pt x="22577" y="1"/>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8" name="Google Shape;258;p45"/>
            <p:cNvSpPr/>
            <p:nvPr/>
          </p:nvSpPr>
          <p:spPr>
            <a:xfrm>
              <a:off x="677324" y="3000375"/>
              <a:ext cx="857400" cy="752100"/>
            </a:xfrm>
            <a:prstGeom prst="roundRect">
              <a:avLst>
                <a:gd name="adj" fmla="val 11052"/>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9" name="Google Shape;259;p45"/>
            <p:cNvSpPr/>
            <p:nvPr/>
          </p:nvSpPr>
          <p:spPr>
            <a:xfrm>
              <a:off x="1846948" y="1387358"/>
              <a:ext cx="397866" cy="400631"/>
            </a:xfrm>
            <a:custGeom>
              <a:avLst/>
              <a:gdLst/>
              <a:ahLst/>
              <a:cxnLst/>
              <a:rect l="l" t="t" r="r" b="b"/>
              <a:pathLst>
                <a:path w="3454" h="3478" extrusionOk="0">
                  <a:moveTo>
                    <a:pt x="1739" y="1"/>
                  </a:moveTo>
                  <a:cubicBezTo>
                    <a:pt x="772" y="1"/>
                    <a:pt x="1" y="770"/>
                    <a:pt x="1" y="1739"/>
                  </a:cubicBezTo>
                  <a:cubicBezTo>
                    <a:pt x="1" y="2707"/>
                    <a:pt x="772" y="3478"/>
                    <a:pt x="1739" y="3478"/>
                  </a:cubicBezTo>
                  <a:cubicBezTo>
                    <a:pt x="2683" y="3478"/>
                    <a:pt x="3454" y="2707"/>
                    <a:pt x="3454" y="1739"/>
                  </a:cubicBezTo>
                  <a:cubicBezTo>
                    <a:pt x="3454" y="770"/>
                    <a:pt x="2683" y="1"/>
                    <a:pt x="1739" y="1"/>
                  </a:cubicBezTo>
                  <a:close/>
                </a:path>
              </a:pathLst>
            </a:custGeom>
            <a:solidFill>
              <a:srgbClr val="F6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orbel" panose="020B0503020204020204" pitchFamily="34" charset="0"/>
                </a:rPr>
                <a:t>1</a:t>
              </a:r>
            </a:p>
          </p:txBody>
        </p:sp>
        <p:sp>
          <p:nvSpPr>
            <p:cNvPr id="260" name="Google Shape;260;p45"/>
            <p:cNvSpPr/>
            <p:nvPr/>
          </p:nvSpPr>
          <p:spPr>
            <a:xfrm>
              <a:off x="1846948" y="2287272"/>
              <a:ext cx="397866" cy="400631"/>
            </a:xfrm>
            <a:custGeom>
              <a:avLst/>
              <a:gdLst/>
              <a:ahLst/>
              <a:cxnLst/>
              <a:rect l="l" t="t" r="r" b="b"/>
              <a:pathLst>
                <a:path w="3454" h="3478" extrusionOk="0">
                  <a:moveTo>
                    <a:pt x="1739" y="0"/>
                  </a:moveTo>
                  <a:cubicBezTo>
                    <a:pt x="772" y="0"/>
                    <a:pt x="1" y="771"/>
                    <a:pt x="1" y="1739"/>
                  </a:cubicBezTo>
                  <a:cubicBezTo>
                    <a:pt x="1" y="2683"/>
                    <a:pt x="772" y="3477"/>
                    <a:pt x="1739" y="3477"/>
                  </a:cubicBezTo>
                  <a:cubicBezTo>
                    <a:pt x="2683" y="3477"/>
                    <a:pt x="3454" y="2683"/>
                    <a:pt x="3454" y="1739"/>
                  </a:cubicBezTo>
                  <a:cubicBezTo>
                    <a:pt x="3454" y="771"/>
                    <a:pt x="2683" y="0"/>
                    <a:pt x="1739" y="0"/>
                  </a:cubicBezTo>
                  <a:close/>
                </a:path>
              </a:pathLst>
            </a:custGeom>
            <a:solidFill>
              <a:srgbClr val="F6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orbel" panose="020B0503020204020204" pitchFamily="34" charset="0"/>
                </a:rPr>
                <a:t>2</a:t>
              </a:r>
              <a:endParaRPr>
                <a:latin typeface="Corbel" panose="020B0503020204020204" pitchFamily="34" charset="0"/>
              </a:endParaRPr>
            </a:p>
          </p:txBody>
        </p:sp>
        <p:sp>
          <p:nvSpPr>
            <p:cNvPr id="261" name="Google Shape;261;p45"/>
            <p:cNvSpPr/>
            <p:nvPr/>
          </p:nvSpPr>
          <p:spPr>
            <a:xfrm>
              <a:off x="1846948" y="3185276"/>
              <a:ext cx="397866" cy="397751"/>
            </a:xfrm>
            <a:custGeom>
              <a:avLst/>
              <a:gdLst/>
              <a:ahLst/>
              <a:cxnLst/>
              <a:rect l="l" t="t" r="r" b="b"/>
              <a:pathLst>
                <a:path w="3454" h="3453" extrusionOk="0">
                  <a:moveTo>
                    <a:pt x="1739" y="1"/>
                  </a:moveTo>
                  <a:cubicBezTo>
                    <a:pt x="772" y="1"/>
                    <a:pt x="1" y="770"/>
                    <a:pt x="1" y="1739"/>
                  </a:cubicBezTo>
                  <a:cubicBezTo>
                    <a:pt x="1" y="2683"/>
                    <a:pt x="772" y="3452"/>
                    <a:pt x="1739" y="3452"/>
                  </a:cubicBezTo>
                  <a:cubicBezTo>
                    <a:pt x="2683" y="3452"/>
                    <a:pt x="3454" y="2683"/>
                    <a:pt x="3454" y="1739"/>
                  </a:cubicBezTo>
                  <a:cubicBezTo>
                    <a:pt x="3454" y="770"/>
                    <a:pt x="2683" y="1"/>
                    <a:pt x="1739" y="1"/>
                  </a:cubicBezTo>
                  <a:close/>
                </a:path>
              </a:pathLst>
            </a:custGeom>
            <a:solidFill>
              <a:srgbClr val="F6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orbel" panose="020B0503020204020204" pitchFamily="34" charset="0"/>
                </a:rPr>
                <a:t>3</a:t>
              </a:r>
              <a:endParaRPr>
                <a:latin typeface="Corbel" panose="020B0503020204020204" pitchFamily="34" charset="0"/>
              </a:endParaRPr>
            </a:p>
          </p:txBody>
        </p:sp>
        <p:sp>
          <p:nvSpPr>
            <p:cNvPr id="262" name="Google Shape;262;p45"/>
            <p:cNvSpPr/>
            <p:nvPr/>
          </p:nvSpPr>
          <p:spPr>
            <a:xfrm>
              <a:off x="1846948" y="4088781"/>
              <a:ext cx="397866" cy="397866"/>
            </a:xfrm>
            <a:custGeom>
              <a:avLst/>
              <a:gdLst/>
              <a:ahLst/>
              <a:cxnLst/>
              <a:rect l="l" t="t" r="r" b="b"/>
              <a:pathLst>
                <a:path w="3454" h="3454" extrusionOk="0">
                  <a:moveTo>
                    <a:pt x="1739" y="0"/>
                  </a:moveTo>
                  <a:cubicBezTo>
                    <a:pt x="772" y="0"/>
                    <a:pt x="1" y="771"/>
                    <a:pt x="1" y="1739"/>
                  </a:cubicBezTo>
                  <a:cubicBezTo>
                    <a:pt x="1" y="2683"/>
                    <a:pt x="772" y="3453"/>
                    <a:pt x="1739" y="3453"/>
                  </a:cubicBezTo>
                  <a:cubicBezTo>
                    <a:pt x="2683" y="3453"/>
                    <a:pt x="3454" y="2683"/>
                    <a:pt x="3454" y="1739"/>
                  </a:cubicBezTo>
                  <a:cubicBezTo>
                    <a:pt x="3454" y="771"/>
                    <a:pt x="2683" y="0"/>
                    <a:pt x="1739" y="0"/>
                  </a:cubicBezTo>
                  <a:close/>
                </a:path>
              </a:pathLst>
            </a:custGeom>
            <a:solidFill>
              <a:srgbClr val="F6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orbel" panose="020B0503020204020204" pitchFamily="34" charset="0"/>
                </a:rPr>
                <a:t>4</a:t>
              </a:r>
              <a:endParaRPr>
                <a:latin typeface="Corbel" panose="020B0503020204020204" pitchFamily="34" charset="0"/>
              </a:endParaRPr>
            </a:p>
          </p:txBody>
        </p:sp>
      </p:grpSp>
      <p:sp>
        <p:nvSpPr>
          <p:cNvPr id="263" name="Google Shape;263;p45"/>
          <p:cNvSpPr txBox="1"/>
          <p:nvPr/>
        </p:nvSpPr>
        <p:spPr>
          <a:xfrm>
            <a:off x="3719744" y="1341056"/>
            <a:ext cx="7967100" cy="887400"/>
          </a:xfrm>
          <a:prstGeom prst="rect">
            <a:avLst/>
          </a:prstGeom>
          <a:noFill/>
          <a:ln>
            <a:noFill/>
          </a:ln>
        </p:spPr>
        <p:txBody>
          <a:bodyPr spcFirstLastPara="1" wrap="square" lIns="91425" tIns="91425" rIns="91425" bIns="91425" anchor="ctr" anchorCtr="0">
            <a:noAutofit/>
          </a:bodyPr>
          <a:lstStyle/>
          <a:p>
            <a:r>
              <a:rPr lang="en-IN" sz="2200">
                <a:latin typeface="Corbel"/>
              </a:rPr>
              <a:t>    Introduction &amp; Dataset Description</a:t>
            </a:r>
          </a:p>
        </p:txBody>
      </p:sp>
      <p:sp>
        <p:nvSpPr>
          <p:cNvPr id="264" name="Google Shape;264;p45"/>
          <p:cNvSpPr/>
          <p:nvPr/>
        </p:nvSpPr>
        <p:spPr>
          <a:xfrm>
            <a:off x="1213262" y="1125756"/>
            <a:ext cx="23665" cy="347"/>
          </a:xfrm>
          <a:custGeom>
            <a:avLst/>
            <a:gdLst/>
            <a:ahLst/>
            <a:cxnLst/>
            <a:rect l="l" t="t" r="r" b="b"/>
            <a:pathLst>
              <a:path w="74" h="1" extrusionOk="0">
                <a:moveTo>
                  <a:pt x="74" y="1"/>
                </a:moveTo>
                <a:lnTo>
                  <a:pt x="0" y="1"/>
                </a:lnTo>
                <a:lnTo>
                  <a:pt x="0" y="1"/>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nvGrpSpPr>
          <p:cNvPr id="265" name="Google Shape;265;p45"/>
          <p:cNvGrpSpPr/>
          <p:nvPr/>
        </p:nvGrpSpPr>
        <p:grpSpPr>
          <a:xfrm>
            <a:off x="1540028" y="4752333"/>
            <a:ext cx="9058101" cy="1559329"/>
            <a:chOff x="677324" y="1209675"/>
            <a:chExt cx="7811401" cy="1650782"/>
          </a:xfrm>
        </p:grpSpPr>
        <p:sp>
          <p:nvSpPr>
            <p:cNvPr id="266" name="Google Shape;266;p45"/>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67" name="Google Shape;267;p45"/>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68" name="Google Shape;268;p45"/>
            <p:cNvSpPr/>
            <p:nvPr/>
          </p:nvSpPr>
          <p:spPr>
            <a:xfrm>
              <a:off x="677327" y="2105025"/>
              <a:ext cx="857400" cy="752100"/>
            </a:xfrm>
            <a:prstGeom prst="roundRect">
              <a:avLst>
                <a:gd name="adj" fmla="val 7883"/>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69" name="Google Shape;269;p45"/>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70" name="Google Shape;270;p45"/>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F97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71" name="Google Shape;271;p45"/>
            <p:cNvSpPr/>
            <p:nvPr/>
          </p:nvSpPr>
          <p:spPr>
            <a:xfrm>
              <a:off x="677324" y="1209675"/>
              <a:ext cx="857400" cy="752100"/>
            </a:xfrm>
            <a:prstGeom prst="roundRect">
              <a:avLst>
                <a:gd name="adj" fmla="val 12318"/>
              </a:avLst>
            </a:prstGeom>
            <a:solidFill>
              <a:srgbClr val="FF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72" name="Google Shape;272;p45"/>
            <p:cNvSpPr/>
            <p:nvPr/>
          </p:nvSpPr>
          <p:spPr>
            <a:xfrm>
              <a:off x="1846948" y="1387358"/>
              <a:ext cx="397866" cy="400631"/>
            </a:xfrm>
            <a:custGeom>
              <a:avLst/>
              <a:gdLst/>
              <a:ahLst/>
              <a:cxnLst/>
              <a:rect l="l" t="t" r="r" b="b"/>
              <a:pathLst>
                <a:path w="3454" h="3478" extrusionOk="0">
                  <a:moveTo>
                    <a:pt x="1739" y="1"/>
                  </a:moveTo>
                  <a:cubicBezTo>
                    <a:pt x="772" y="1"/>
                    <a:pt x="1" y="770"/>
                    <a:pt x="1" y="1739"/>
                  </a:cubicBezTo>
                  <a:cubicBezTo>
                    <a:pt x="1" y="2707"/>
                    <a:pt x="772" y="3478"/>
                    <a:pt x="1739" y="3478"/>
                  </a:cubicBezTo>
                  <a:cubicBezTo>
                    <a:pt x="2683" y="3478"/>
                    <a:pt x="3454" y="2707"/>
                    <a:pt x="3454" y="1739"/>
                  </a:cubicBezTo>
                  <a:cubicBezTo>
                    <a:pt x="3454" y="770"/>
                    <a:pt x="2683" y="1"/>
                    <a:pt x="1739" y="1"/>
                  </a:cubicBezTo>
                  <a:close/>
                </a:path>
              </a:pathLst>
            </a:custGeom>
            <a:solidFill>
              <a:srgbClr val="F6FAFA"/>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Corbel" panose="020B0503020204020204" pitchFamily="34" charset="0"/>
                </a:rPr>
                <a:t>5</a:t>
              </a:r>
            </a:p>
          </p:txBody>
        </p:sp>
        <p:sp>
          <p:nvSpPr>
            <p:cNvPr id="273" name="Google Shape;273;p45"/>
            <p:cNvSpPr/>
            <p:nvPr/>
          </p:nvSpPr>
          <p:spPr>
            <a:xfrm>
              <a:off x="1846948" y="2287272"/>
              <a:ext cx="397866" cy="400631"/>
            </a:xfrm>
            <a:custGeom>
              <a:avLst/>
              <a:gdLst/>
              <a:ahLst/>
              <a:cxnLst/>
              <a:rect l="l" t="t" r="r" b="b"/>
              <a:pathLst>
                <a:path w="3454" h="3478" extrusionOk="0">
                  <a:moveTo>
                    <a:pt x="1739" y="0"/>
                  </a:moveTo>
                  <a:cubicBezTo>
                    <a:pt x="772" y="0"/>
                    <a:pt x="1" y="771"/>
                    <a:pt x="1" y="1739"/>
                  </a:cubicBezTo>
                  <a:cubicBezTo>
                    <a:pt x="1" y="2683"/>
                    <a:pt x="772" y="3477"/>
                    <a:pt x="1739" y="3477"/>
                  </a:cubicBezTo>
                  <a:cubicBezTo>
                    <a:pt x="2683" y="3477"/>
                    <a:pt x="3454" y="2683"/>
                    <a:pt x="3454" y="1739"/>
                  </a:cubicBezTo>
                  <a:cubicBezTo>
                    <a:pt x="3454" y="771"/>
                    <a:pt x="2683" y="0"/>
                    <a:pt x="1739" y="0"/>
                  </a:cubicBezTo>
                  <a:close/>
                </a:path>
              </a:pathLst>
            </a:custGeom>
            <a:solidFill>
              <a:srgbClr val="F6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orbel" panose="020B0503020204020204" pitchFamily="34" charset="0"/>
                </a:rPr>
                <a:t>6</a:t>
              </a:r>
              <a:endParaRPr>
                <a:latin typeface="Corbel" panose="020B0503020204020204" pitchFamily="34" charset="0"/>
              </a:endParaRPr>
            </a:p>
          </p:txBody>
        </p:sp>
      </p:grpSp>
      <p:sp>
        <p:nvSpPr>
          <p:cNvPr id="274" name="Google Shape;274;p45"/>
          <p:cNvSpPr txBox="1"/>
          <p:nvPr/>
        </p:nvSpPr>
        <p:spPr>
          <a:xfrm>
            <a:off x="3971514" y="2149238"/>
            <a:ext cx="7967100" cy="8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200">
                <a:latin typeface="Corbel" panose="020B0503020204020204" pitchFamily="34" charset="0"/>
              </a:rPr>
              <a:t>Data Warehousing </a:t>
            </a:r>
            <a:endParaRPr sz="2200">
              <a:solidFill>
                <a:srgbClr val="000000"/>
              </a:solidFill>
              <a:latin typeface="Corbel" panose="020B0503020204020204" pitchFamily="34" charset="0"/>
            </a:endParaRPr>
          </a:p>
        </p:txBody>
      </p:sp>
      <p:sp>
        <p:nvSpPr>
          <p:cNvPr id="275" name="Google Shape;275;p45"/>
          <p:cNvSpPr txBox="1"/>
          <p:nvPr/>
        </p:nvSpPr>
        <p:spPr>
          <a:xfrm>
            <a:off x="3971514" y="3853676"/>
            <a:ext cx="7967100" cy="8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200">
                <a:latin typeface="Corbel" panose="020B0503020204020204" pitchFamily="34" charset="0"/>
              </a:rPr>
              <a:t>Data Exploration &amp; EDA</a:t>
            </a:r>
            <a:endParaRPr sz="2200">
              <a:solidFill>
                <a:srgbClr val="000000"/>
              </a:solidFill>
              <a:latin typeface="Corbel" panose="020B0503020204020204" pitchFamily="34" charset="0"/>
            </a:endParaRPr>
          </a:p>
        </p:txBody>
      </p:sp>
      <p:sp>
        <p:nvSpPr>
          <p:cNvPr id="276" name="Google Shape;276;p45"/>
          <p:cNvSpPr txBox="1"/>
          <p:nvPr/>
        </p:nvSpPr>
        <p:spPr>
          <a:xfrm>
            <a:off x="3971514" y="4675276"/>
            <a:ext cx="7967100" cy="887400"/>
          </a:xfrm>
          <a:prstGeom prst="rect">
            <a:avLst/>
          </a:prstGeom>
          <a:noFill/>
          <a:ln>
            <a:noFill/>
          </a:ln>
        </p:spPr>
        <p:txBody>
          <a:bodyPr spcFirstLastPara="1" wrap="square" lIns="91425" tIns="91425" rIns="91425" bIns="91425" anchor="ctr" anchorCtr="0">
            <a:noAutofit/>
          </a:bodyPr>
          <a:lstStyle/>
          <a:p>
            <a:r>
              <a:rPr lang="en-IN" sz="2200">
                <a:latin typeface="Corbel" panose="020B0503020204020204" pitchFamily="34" charset="0"/>
              </a:rPr>
              <a:t>Data Analysis &amp; Visualization</a:t>
            </a:r>
            <a:endParaRPr sz="2200">
              <a:solidFill>
                <a:srgbClr val="000000"/>
              </a:solidFill>
              <a:latin typeface="Corbel" panose="020B0503020204020204" pitchFamily="34" charset="0"/>
            </a:endParaRPr>
          </a:p>
        </p:txBody>
      </p:sp>
      <p:sp>
        <p:nvSpPr>
          <p:cNvPr id="3" name="Google Shape;276;p45">
            <a:extLst>
              <a:ext uri="{FF2B5EF4-FFF2-40B4-BE49-F238E27FC236}">
                <a16:creationId xmlns:a16="http://schemas.microsoft.com/office/drawing/2014/main" id="{5DBEA6EF-AD4F-256B-A4C6-B70B3B602F03}"/>
              </a:ext>
            </a:extLst>
          </p:cNvPr>
          <p:cNvSpPr txBox="1"/>
          <p:nvPr/>
        </p:nvSpPr>
        <p:spPr>
          <a:xfrm>
            <a:off x="3971514" y="5533578"/>
            <a:ext cx="7967100" cy="887400"/>
          </a:xfrm>
          <a:prstGeom prst="rect">
            <a:avLst/>
          </a:prstGeom>
          <a:noFill/>
          <a:ln>
            <a:noFill/>
          </a:ln>
        </p:spPr>
        <p:txBody>
          <a:bodyPr spcFirstLastPara="1" wrap="square" lIns="91425" tIns="91425" rIns="91425" bIns="91425" anchor="ctr" anchorCtr="0">
            <a:noAutofit/>
          </a:bodyPr>
          <a:lstStyle/>
          <a:p>
            <a:r>
              <a:rPr lang="en-IN" sz="2200">
                <a:latin typeface="Corbel" panose="020B0503020204020204" pitchFamily="34" charset="0"/>
              </a:rPr>
              <a:t>Business Implications &amp; Key Findings</a:t>
            </a:r>
            <a:endParaRPr lang="en-US">
              <a:latin typeface="Corbel" panose="020B0503020204020204" pitchFamily="34" charset="0"/>
            </a:endParaRPr>
          </a:p>
        </p:txBody>
      </p:sp>
      <p:sp>
        <p:nvSpPr>
          <p:cNvPr id="4" name="Google Shape;275;p45">
            <a:extLst>
              <a:ext uri="{FF2B5EF4-FFF2-40B4-BE49-F238E27FC236}">
                <a16:creationId xmlns:a16="http://schemas.microsoft.com/office/drawing/2014/main" id="{30D24CB8-39A8-2BB3-8EBA-622FE44207ED}"/>
              </a:ext>
            </a:extLst>
          </p:cNvPr>
          <p:cNvSpPr txBox="1"/>
          <p:nvPr/>
        </p:nvSpPr>
        <p:spPr>
          <a:xfrm>
            <a:off x="3971514" y="3025438"/>
            <a:ext cx="7967100" cy="887400"/>
          </a:xfrm>
          <a:prstGeom prst="rect">
            <a:avLst/>
          </a:prstGeom>
          <a:noFill/>
          <a:ln>
            <a:noFill/>
          </a:ln>
        </p:spPr>
        <p:txBody>
          <a:bodyPr spcFirstLastPara="1" wrap="square" lIns="91425" tIns="91425" rIns="91425" bIns="91425" anchor="ctr" anchorCtr="0">
            <a:noAutofit/>
          </a:bodyPr>
          <a:lstStyle/>
          <a:p>
            <a:r>
              <a:rPr lang="en-IN" sz="2200">
                <a:latin typeface="Corbel" panose="020B0503020204020204" pitchFamily="34" charset="0"/>
              </a:rPr>
              <a:t>Star Schema</a:t>
            </a:r>
            <a:endParaRPr lang="en-US">
              <a:latin typeface="Corbel" panose="020B0503020204020204" pitchFamily="34" charset="0"/>
            </a:endParaRPr>
          </a:p>
        </p:txBody>
      </p:sp>
      <p:sp>
        <p:nvSpPr>
          <p:cNvPr id="6" name="TextBox 5">
            <a:extLst>
              <a:ext uri="{FF2B5EF4-FFF2-40B4-BE49-F238E27FC236}">
                <a16:creationId xmlns:a16="http://schemas.microsoft.com/office/drawing/2014/main" id="{77ACB46B-D7C0-455F-3DB7-47E54155D41A}"/>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endParaRPr lang="en-US" sz="1600">
              <a:solidFill>
                <a:srgbClr val="C00000"/>
              </a:solidFill>
              <a:latin typeface="Corbel" panose="020B0503020204020204" pitchFamily="34" charset="0"/>
            </a:endParaRPr>
          </a:p>
        </p:txBody>
      </p:sp>
      <p:sp>
        <p:nvSpPr>
          <p:cNvPr id="2" name="Slide Number Placeholder 1">
            <a:extLst>
              <a:ext uri="{FF2B5EF4-FFF2-40B4-BE49-F238E27FC236}">
                <a16:creationId xmlns:a16="http://schemas.microsoft.com/office/drawing/2014/main" id="{BC933262-7049-6AF0-BEC8-3E0977690A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p:txBody>
          <a:bodyPr/>
          <a:lstStyle/>
          <a:p>
            <a:r>
              <a:rPr lang="en-US" sz="4400">
                <a:latin typeface="Corbel"/>
              </a:rPr>
              <a:t>Data Preprocessing </a:t>
            </a:r>
            <a:endParaRPr lang="en-US" sz="4400">
              <a:latin typeface="Corbel" panose="020B0503020204020204" pitchFamily="34" charset="0"/>
            </a:endParaRPr>
          </a:p>
        </p:txBody>
      </p:sp>
      <p:sp>
        <p:nvSpPr>
          <p:cNvPr id="3" name="Title 5">
            <a:extLst>
              <a:ext uri="{FF2B5EF4-FFF2-40B4-BE49-F238E27FC236}">
                <a16:creationId xmlns:a16="http://schemas.microsoft.com/office/drawing/2014/main" id="{FDD78A30-11AB-7A4B-7064-5CDD3857E3DA}"/>
              </a:ext>
            </a:extLst>
          </p:cNvPr>
          <p:cNvSpPr txBox="1">
            <a:spLocks/>
          </p:cNvSpPr>
          <p:nvPr/>
        </p:nvSpPr>
        <p:spPr>
          <a:xfrm>
            <a:off x="-2571947" y="1655893"/>
            <a:ext cx="10214484" cy="7487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Char char="•"/>
            </a:pPr>
            <a:r>
              <a:rPr lang="en-US" sz="3200">
                <a:latin typeface="Corbel" panose="020B0503020204020204" pitchFamily="34" charset="0"/>
              </a:rPr>
              <a:t>Outlier Detection</a:t>
            </a:r>
            <a:endParaRPr lang="en-US">
              <a:latin typeface="Corbel" panose="020B0503020204020204" pitchFamily="34" charset="0"/>
            </a:endParaRPr>
          </a:p>
        </p:txBody>
      </p:sp>
      <p:pic>
        <p:nvPicPr>
          <p:cNvPr id="4" name="Picture 3" descr="A screenshot of a computer">
            <a:extLst>
              <a:ext uri="{FF2B5EF4-FFF2-40B4-BE49-F238E27FC236}">
                <a16:creationId xmlns:a16="http://schemas.microsoft.com/office/drawing/2014/main" id="{E1ACF033-B811-7120-A678-BD74F95CD67E}"/>
              </a:ext>
            </a:extLst>
          </p:cNvPr>
          <p:cNvPicPr>
            <a:picLocks noChangeAspect="1"/>
          </p:cNvPicPr>
          <p:nvPr/>
        </p:nvPicPr>
        <p:blipFill>
          <a:blip r:embed="rId2"/>
          <a:stretch>
            <a:fillRect/>
          </a:stretch>
        </p:blipFill>
        <p:spPr>
          <a:xfrm>
            <a:off x="265459" y="2524399"/>
            <a:ext cx="6645908" cy="3390424"/>
          </a:xfrm>
          <a:prstGeom prst="rect">
            <a:avLst/>
          </a:prstGeom>
          <a:ln>
            <a:solidFill>
              <a:schemeClr val="tx1"/>
            </a:solidFill>
          </a:ln>
        </p:spPr>
      </p:pic>
      <p:pic>
        <p:nvPicPr>
          <p:cNvPr id="9" name="Picture 8" descr="A white background with black text&#10;&#10;Description automatically generated">
            <a:extLst>
              <a:ext uri="{FF2B5EF4-FFF2-40B4-BE49-F238E27FC236}">
                <a16:creationId xmlns:a16="http://schemas.microsoft.com/office/drawing/2014/main" id="{4F7AF602-B326-38BC-CB7D-AE75FC68E808}"/>
              </a:ext>
            </a:extLst>
          </p:cNvPr>
          <p:cNvPicPr>
            <a:picLocks noChangeAspect="1"/>
          </p:cNvPicPr>
          <p:nvPr/>
        </p:nvPicPr>
        <p:blipFill>
          <a:blip r:embed="rId3"/>
          <a:stretch>
            <a:fillRect/>
          </a:stretch>
        </p:blipFill>
        <p:spPr>
          <a:xfrm>
            <a:off x="7140585" y="2528794"/>
            <a:ext cx="4622250" cy="745524"/>
          </a:xfrm>
          <a:prstGeom prst="rect">
            <a:avLst/>
          </a:prstGeom>
          <a:ln>
            <a:solidFill>
              <a:schemeClr val="tx1"/>
            </a:solidFill>
          </a:ln>
        </p:spPr>
      </p:pic>
      <p:sp>
        <p:nvSpPr>
          <p:cNvPr id="7" name="TextBox 5">
            <a:extLst>
              <a:ext uri="{FF2B5EF4-FFF2-40B4-BE49-F238E27FC236}">
                <a16:creationId xmlns:a16="http://schemas.microsoft.com/office/drawing/2014/main" id="{4F9A7CBD-0D3C-DAED-C6FC-C878116D4FBE}"/>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1AA6ED9E-A6F2-879E-C9A6-F57572E1BB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spTree>
    <p:extLst>
      <p:ext uri="{BB962C8B-B14F-4D97-AF65-F5344CB8AC3E}">
        <p14:creationId xmlns:p14="http://schemas.microsoft.com/office/powerpoint/2010/main" val="326906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p:txBody>
          <a:bodyPr/>
          <a:lstStyle/>
          <a:p>
            <a:r>
              <a:rPr lang="en-US" sz="4400">
                <a:latin typeface="Corbel"/>
              </a:rPr>
              <a:t>Data Transformation</a:t>
            </a:r>
          </a:p>
        </p:txBody>
      </p:sp>
      <p:sp>
        <p:nvSpPr>
          <p:cNvPr id="3" name="Title 5">
            <a:extLst>
              <a:ext uri="{FF2B5EF4-FFF2-40B4-BE49-F238E27FC236}">
                <a16:creationId xmlns:a16="http://schemas.microsoft.com/office/drawing/2014/main" id="{FDD78A30-11AB-7A4B-7064-5CDD3857E3DA}"/>
              </a:ext>
            </a:extLst>
          </p:cNvPr>
          <p:cNvSpPr txBox="1">
            <a:spLocks/>
          </p:cNvSpPr>
          <p:nvPr/>
        </p:nvSpPr>
        <p:spPr>
          <a:xfrm>
            <a:off x="-3030804" y="1335394"/>
            <a:ext cx="10214484" cy="7487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Char char="•"/>
            </a:pPr>
            <a:r>
              <a:rPr lang="en-US" sz="3200">
                <a:latin typeface="Corbel" panose="020B0503020204020204" pitchFamily="34" charset="0"/>
              </a:rPr>
              <a:t>Scaling</a:t>
            </a:r>
            <a:endParaRPr lang="en-US">
              <a:latin typeface="Corbel" panose="020B0503020204020204" pitchFamily="34" charset="0"/>
            </a:endParaRPr>
          </a:p>
        </p:txBody>
      </p:sp>
      <p:pic>
        <p:nvPicPr>
          <p:cNvPr id="5" name="Picture 4" descr="A screenshot of a computer">
            <a:extLst>
              <a:ext uri="{FF2B5EF4-FFF2-40B4-BE49-F238E27FC236}">
                <a16:creationId xmlns:a16="http://schemas.microsoft.com/office/drawing/2014/main" id="{6740BCED-0352-65B9-FBE8-55C56E9D5381}"/>
              </a:ext>
            </a:extLst>
          </p:cNvPr>
          <p:cNvPicPr>
            <a:picLocks noChangeAspect="1"/>
          </p:cNvPicPr>
          <p:nvPr/>
        </p:nvPicPr>
        <p:blipFill>
          <a:blip r:embed="rId2"/>
          <a:stretch>
            <a:fillRect/>
          </a:stretch>
        </p:blipFill>
        <p:spPr>
          <a:xfrm>
            <a:off x="1699460" y="2085982"/>
            <a:ext cx="6249272" cy="4191585"/>
          </a:xfrm>
          <a:prstGeom prst="rect">
            <a:avLst/>
          </a:prstGeom>
          <a:ln>
            <a:solidFill>
              <a:schemeClr val="tx1"/>
            </a:solidFill>
          </a:ln>
        </p:spPr>
      </p:pic>
      <p:sp>
        <p:nvSpPr>
          <p:cNvPr id="8" name="TextBox 5">
            <a:extLst>
              <a:ext uri="{FF2B5EF4-FFF2-40B4-BE49-F238E27FC236}">
                <a16:creationId xmlns:a16="http://schemas.microsoft.com/office/drawing/2014/main" id="{CF89B639-B297-E995-2158-6317E3117E5B}"/>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8316BE2A-8EEF-4461-C6BC-33B520ED9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Tree>
    <p:extLst>
      <p:ext uri="{BB962C8B-B14F-4D97-AF65-F5344CB8AC3E}">
        <p14:creationId xmlns:p14="http://schemas.microsoft.com/office/powerpoint/2010/main" val="311040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3AF28B-191D-33BD-DA6A-F682730E4A1C}"/>
              </a:ext>
            </a:extLst>
          </p:cNvPr>
          <p:cNvSpPr>
            <a:spLocks noGrp="1"/>
          </p:cNvSpPr>
          <p:nvPr>
            <p:ph type="title"/>
          </p:nvPr>
        </p:nvSpPr>
        <p:spPr/>
        <p:txBody>
          <a:bodyPr/>
          <a:lstStyle/>
          <a:p>
            <a:r>
              <a:rPr lang="en-US" sz="4400">
                <a:latin typeface="Corbel"/>
              </a:rPr>
              <a:t>Data Transformation</a:t>
            </a:r>
          </a:p>
        </p:txBody>
      </p:sp>
      <p:sp>
        <p:nvSpPr>
          <p:cNvPr id="3" name="Title 5">
            <a:extLst>
              <a:ext uri="{FF2B5EF4-FFF2-40B4-BE49-F238E27FC236}">
                <a16:creationId xmlns:a16="http://schemas.microsoft.com/office/drawing/2014/main" id="{FDD78A30-11AB-7A4B-7064-5CDD3857E3DA}"/>
              </a:ext>
            </a:extLst>
          </p:cNvPr>
          <p:cNvSpPr txBox="1">
            <a:spLocks/>
          </p:cNvSpPr>
          <p:nvPr/>
        </p:nvSpPr>
        <p:spPr>
          <a:xfrm>
            <a:off x="-2582579" y="1719608"/>
            <a:ext cx="10214484" cy="7487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Char char="•"/>
            </a:pPr>
            <a:r>
              <a:rPr lang="en-US" sz="3200">
                <a:latin typeface="Corbel" panose="020B0503020204020204" pitchFamily="34" charset="0"/>
              </a:rPr>
              <a:t>One-hot Encoding</a:t>
            </a:r>
            <a:endParaRPr lang="en-US">
              <a:latin typeface="Corbel" panose="020B0503020204020204" pitchFamily="34" charset="0"/>
            </a:endParaRPr>
          </a:p>
        </p:txBody>
      </p:sp>
      <p:pic>
        <p:nvPicPr>
          <p:cNvPr id="5" name="Picture 4" descr="A screenshot of a computer">
            <a:extLst>
              <a:ext uri="{FF2B5EF4-FFF2-40B4-BE49-F238E27FC236}">
                <a16:creationId xmlns:a16="http://schemas.microsoft.com/office/drawing/2014/main" id="{5558F5FA-C45E-DBD3-CF24-4A151AA3F82A}"/>
              </a:ext>
            </a:extLst>
          </p:cNvPr>
          <p:cNvPicPr>
            <a:picLocks noChangeAspect="1"/>
          </p:cNvPicPr>
          <p:nvPr/>
        </p:nvPicPr>
        <p:blipFill>
          <a:blip r:embed="rId2"/>
          <a:stretch>
            <a:fillRect/>
          </a:stretch>
        </p:blipFill>
        <p:spPr>
          <a:xfrm>
            <a:off x="4686331" y="1714990"/>
            <a:ext cx="6750224" cy="4583486"/>
          </a:xfrm>
          <a:prstGeom prst="rect">
            <a:avLst/>
          </a:prstGeom>
          <a:ln>
            <a:solidFill>
              <a:schemeClr val="tx1"/>
            </a:solidFill>
          </a:ln>
        </p:spPr>
      </p:pic>
      <p:sp>
        <p:nvSpPr>
          <p:cNvPr id="8" name="TextBox 5">
            <a:extLst>
              <a:ext uri="{FF2B5EF4-FFF2-40B4-BE49-F238E27FC236}">
                <a16:creationId xmlns:a16="http://schemas.microsoft.com/office/drawing/2014/main" id="{7EA9326A-7073-CA9A-1A58-C7BAF93A0F23}"/>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2" name="Slide Number Placeholder 1">
            <a:extLst>
              <a:ext uri="{FF2B5EF4-FFF2-40B4-BE49-F238E27FC236}">
                <a16:creationId xmlns:a16="http://schemas.microsoft.com/office/drawing/2014/main" id="{460FBEBC-EA44-BDAD-1914-F985869E81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a:p>
        </p:txBody>
      </p:sp>
    </p:spTree>
    <p:extLst>
      <p:ext uri="{BB962C8B-B14F-4D97-AF65-F5344CB8AC3E}">
        <p14:creationId xmlns:p14="http://schemas.microsoft.com/office/powerpoint/2010/main" val="228618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23" name="Google Shape;423;p5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IN" sz="4400">
                <a:latin typeface="Corbel"/>
              </a:rPr>
              <a:t>Derived Columns</a:t>
            </a:r>
            <a:endParaRPr lang="en-US" sz="4400">
              <a:latin typeface="Corbel"/>
            </a:endParaRPr>
          </a:p>
        </p:txBody>
      </p:sp>
      <p:sp>
        <p:nvSpPr>
          <p:cNvPr id="424" name="Google Shape;424;p55"/>
          <p:cNvSpPr txBox="1">
            <a:spLocks noGrp="1"/>
          </p:cNvSpPr>
          <p:nvPr>
            <p:ph type="sldNum" idx="12"/>
          </p:nvPr>
        </p:nvSpPr>
        <p:spPr>
          <a:xfrm>
            <a:off x="8610600" y="636825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Corbel" panose="020B0503020204020204" pitchFamily="34" charset="0"/>
              </a:rPr>
              <a:pPr marL="0" lvl="0" indent="0" algn="r" rtl="0">
                <a:spcBef>
                  <a:spcPts val="0"/>
                </a:spcBef>
                <a:spcAft>
                  <a:spcPts val="0"/>
                </a:spcAft>
                <a:buNone/>
              </a:pPr>
              <a:t>23</a:t>
            </a:fld>
            <a:endParaRPr lang="en-US">
              <a:latin typeface="Corbel" panose="020B0503020204020204" pitchFamily="34" charset="0"/>
            </a:endParaRPr>
          </a:p>
        </p:txBody>
      </p:sp>
      <p:sp>
        <p:nvSpPr>
          <p:cNvPr id="426" name="Google Shape;426;p55"/>
          <p:cNvSpPr/>
          <p:nvPr/>
        </p:nvSpPr>
        <p:spPr>
          <a:xfrm>
            <a:off x="422250" y="1747775"/>
            <a:ext cx="2743200" cy="1172400"/>
          </a:xfrm>
          <a:prstGeom prst="roundRect">
            <a:avLst>
              <a:gd name="adj" fmla="val 16667"/>
            </a:avLst>
          </a:prstGeom>
          <a:solidFill>
            <a:srgbClr val="FF5A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a:solidFill>
                  <a:srgbClr val="FFFFFF"/>
                </a:solidFill>
                <a:latin typeface="Corbel" panose="020B0503020204020204" pitchFamily="34" charset="0"/>
              </a:rPr>
              <a:t>No. of Bookings till Date</a:t>
            </a:r>
            <a:endParaRPr lang="en-US" sz="2400">
              <a:solidFill>
                <a:srgbClr val="FFFFFF"/>
              </a:solidFill>
              <a:latin typeface="Corbel" panose="020B0503020204020204" pitchFamily="34" charset="0"/>
            </a:endParaRPr>
          </a:p>
        </p:txBody>
      </p:sp>
      <p:sp>
        <p:nvSpPr>
          <p:cNvPr id="427" name="Google Shape;427;p55"/>
          <p:cNvSpPr/>
          <p:nvPr/>
        </p:nvSpPr>
        <p:spPr>
          <a:xfrm>
            <a:off x="3046351" y="3139695"/>
            <a:ext cx="2743200" cy="1172400"/>
          </a:xfrm>
          <a:prstGeom prst="roundRect">
            <a:avLst>
              <a:gd name="adj" fmla="val 16667"/>
            </a:avLst>
          </a:prstGeom>
          <a:solidFill>
            <a:srgbClr val="FF5A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a:solidFill>
                  <a:srgbClr val="FFFFFF"/>
                </a:solidFill>
                <a:latin typeface="Corbel" panose="020B0503020204020204" pitchFamily="34" charset="0"/>
              </a:rPr>
              <a:t>Revenue</a:t>
            </a:r>
            <a:endParaRPr lang="en-US" sz="2400">
              <a:solidFill>
                <a:srgbClr val="FFFFFF"/>
              </a:solidFill>
              <a:latin typeface="Corbel" panose="020B0503020204020204" pitchFamily="34" charset="0"/>
            </a:endParaRPr>
          </a:p>
        </p:txBody>
      </p:sp>
      <p:sp>
        <p:nvSpPr>
          <p:cNvPr id="428" name="Google Shape;428;p55"/>
          <p:cNvSpPr/>
          <p:nvPr/>
        </p:nvSpPr>
        <p:spPr>
          <a:xfrm>
            <a:off x="6304280" y="4308095"/>
            <a:ext cx="2743200" cy="1172400"/>
          </a:xfrm>
          <a:prstGeom prst="roundRect">
            <a:avLst>
              <a:gd name="adj" fmla="val 16667"/>
            </a:avLst>
          </a:prstGeom>
          <a:solidFill>
            <a:srgbClr val="FF5A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a:solidFill>
                  <a:srgbClr val="FFFFFF"/>
                </a:solidFill>
                <a:latin typeface="Corbel" panose="020B0503020204020204" pitchFamily="34" charset="0"/>
              </a:rPr>
              <a:t>Host Time Quantified</a:t>
            </a:r>
            <a:endParaRPr lang="en-US" sz="2400">
              <a:solidFill>
                <a:srgbClr val="FFFFFF"/>
              </a:solidFill>
              <a:latin typeface="Corbel" panose="020B0503020204020204" pitchFamily="34" charset="0"/>
            </a:endParaRPr>
          </a:p>
        </p:txBody>
      </p:sp>
      <p:sp>
        <p:nvSpPr>
          <p:cNvPr id="429" name="Google Shape;429;p55"/>
          <p:cNvSpPr/>
          <p:nvPr/>
        </p:nvSpPr>
        <p:spPr>
          <a:xfrm>
            <a:off x="9194440" y="5567935"/>
            <a:ext cx="2743200" cy="1172400"/>
          </a:xfrm>
          <a:prstGeom prst="roundRect">
            <a:avLst>
              <a:gd name="adj" fmla="val 16667"/>
            </a:avLst>
          </a:prstGeom>
          <a:solidFill>
            <a:srgbClr val="FF5A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400">
                <a:solidFill>
                  <a:srgbClr val="FFFFFF"/>
                </a:solidFill>
                <a:latin typeface="Corbel" panose="020B0503020204020204" pitchFamily="34" charset="0"/>
              </a:rPr>
              <a:t>Temporal Data</a:t>
            </a:r>
            <a:endParaRPr lang="en-US" sz="2400">
              <a:solidFill>
                <a:srgbClr val="FFFFFF"/>
              </a:solidFill>
              <a:latin typeface="Corbel" panose="020B0503020204020204" pitchFamily="34" charset="0"/>
            </a:endParaRPr>
          </a:p>
        </p:txBody>
      </p:sp>
      <p:sp>
        <p:nvSpPr>
          <p:cNvPr id="5" name="TextBox 5">
            <a:extLst>
              <a:ext uri="{FF2B5EF4-FFF2-40B4-BE49-F238E27FC236}">
                <a16:creationId xmlns:a16="http://schemas.microsoft.com/office/drawing/2014/main" id="{562B1354-4DEC-7A97-C3C2-86BCDF2126E6}"/>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23" name="Google Shape;423;p5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IN" sz="4400">
                <a:latin typeface="Corbel"/>
              </a:rPr>
              <a:t>Derived Columns</a:t>
            </a:r>
            <a:endParaRPr lang="en-US" sz="4400">
              <a:latin typeface="Corbel"/>
            </a:endParaRPr>
          </a:p>
        </p:txBody>
      </p:sp>
      <p:sp>
        <p:nvSpPr>
          <p:cNvPr id="424" name="Google Shape;424;p55"/>
          <p:cNvSpPr txBox="1">
            <a:spLocks noGrp="1"/>
          </p:cNvSpPr>
          <p:nvPr>
            <p:ph type="sldNum" idx="12"/>
          </p:nvPr>
        </p:nvSpPr>
        <p:spPr>
          <a:xfrm>
            <a:off x="8610600" y="636825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Corbel" panose="020B0503020204020204" pitchFamily="34" charset="0"/>
              </a:rPr>
              <a:pPr marL="0" lvl="0" indent="0" algn="r" rtl="0">
                <a:spcBef>
                  <a:spcPts val="0"/>
                </a:spcBef>
                <a:spcAft>
                  <a:spcPts val="0"/>
                </a:spcAft>
                <a:buNone/>
              </a:pPr>
              <a:t>24</a:t>
            </a:fld>
            <a:endParaRPr lang="en-US">
              <a:latin typeface="Corbel" panose="020B0503020204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496DD6F8-D1C2-AED0-7E30-A379FDA73F08}"/>
              </a:ext>
            </a:extLst>
          </p:cNvPr>
          <p:cNvPicPr>
            <a:picLocks noChangeAspect="1"/>
          </p:cNvPicPr>
          <p:nvPr/>
        </p:nvPicPr>
        <p:blipFill rotWithShape="1">
          <a:blip r:embed="rId3"/>
          <a:srcRect b="15261"/>
          <a:stretch/>
        </p:blipFill>
        <p:spPr>
          <a:xfrm>
            <a:off x="1203630" y="2001045"/>
            <a:ext cx="5527370" cy="4554379"/>
          </a:xfrm>
          <a:prstGeom prst="rect">
            <a:avLst/>
          </a:prstGeom>
          <a:ln>
            <a:solidFill>
              <a:schemeClr val="tx1"/>
            </a:solidFill>
          </a:ln>
        </p:spPr>
      </p:pic>
      <p:sp>
        <p:nvSpPr>
          <p:cNvPr id="7" name="TextBox 6">
            <a:extLst>
              <a:ext uri="{FF2B5EF4-FFF2-40B4-BE49-F238E27FC236}">
                <a16:creationId xmlns:a16="http://schemas.microsoft.com/office/drawing/2014/main" id="{5BBE7BBE-EDA1-E039-21C8-098F0E2CCEA8}"/>
              </a:ext>
            </a:extLst>
          </p:cNvPr>
          <p:cNvSpPr txBox="1"/>
          <p:nvPr/>
        </p:nvSpPr>
        <p:spPr>
          <a:xfrm>
            <a:off x="1203630" y="1417288"/>
            <a:ext cx="5208477" cy="461665"/>
          </a:xfrm>
          <a:prstGeom prst="rect">
            <a:avLst/>
          </a:prstGeom>
          <a:noFill/>
        </p:spPr>
        <p:txBody>
          <a:bodyPr wrap="none" lIns="91440" tIns="45720" rIns="91440" bIns="45720" rtlCol="0" anchor="t">
            <a:spAutoFit/>
          </a:bodyPr>
          <a:lstStyle/>
          <a:p>
            <a:r>
              <a:rPr lang="en-IN" sz="2400">
                <a:latin typeface="Corbel"/>
              </a:rPr>
              <a:t>  For synthetically adding temporal data</a:t>
            </a:r>
          </a:p>
        </p:txBody>
      </p:sp>
      <p:sp>
        <p:nvSpPr>
          <p:cNvPr id="6" name="TextBox 5">
            <a:extLst>
              <a:ext uri="{FF2B5EF4-FFF2-40B4-BE49-F238E27FC236}">
                <a16:creationId xmlns:a16="http://schemas.microsoft.com/office/drawing/2014/main" id="{EADD94C4-D102-7ED1-0244-EB0AD2A32D33}"/>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9" name="Google Shape;431;p55">
            <a:extLst>
              <a:ext uri="{FF2B5EF4-FFF2-40B4-BE49-F238E27FC236}">
                <a16:creationId xmlns:a16="http://schemas.microsoft.com/office/drawing/2014/main" id="{1949E212-35D6-FC38-54EA-6586EE9538FF}"/>
              </a:ext>
            </a:extLst>
          </p:cNvPr>
          <p:cNvSpPr txBox="1"/>
          <p:nvPr/>
        </p:nvSpPr>
        <p:spPr>
          <a:xfrm>
            <a:off x="7630681" y="2401780"/>
            <a:ext cx="2517220" cy="1868080"/>
          </a:xfrm>
          <a:prstGeom prst="roundRect">
            <a:avLst/>
          </a:prstGeom>
          <a:solidFill>
            <a:schemeClr val="accent1">
              <a:lumMod val="20000"/>
              <a:lumOff val="80000"/>
            </a:schemeClr>
          </a:solidFill>
          <a:ln>
            <a:noFill/>
          </a:ln>
        </p:spPr>
        <p:txBody>
          <a:bodyPr spcFirstLastPara="1" wrap="square" lIns="91425" tIns="91425" rIns="91425" bIns="91425" anchor="t" anchorCtr="0">
            <a:noAutofit/>
          </a:bodyPr>
          <a:lstStyle/>
          <a:p>
            <a:pPr lvl="1"/>
            <a:r>
              <a:rPr lang="en-US" sz="1800">
                <a:solidFill>
                  <a:schemeClr val="dk1"/>
                </a:solidFill>
                <a:latin typeface="Corbel"/>
              </a:rPr>
              <a:t>Added temporal data to facilitate time series analysis</a:t>
            </a:r>
          </a:p>
        </p:txBody>
      </p:sp>
    </p:spTree>
    <p:extLst>
      <p:ext uri="{BB962C8B-B14F-4D97-AF65-F5344CB8AC3E}">
        <p14:creationId xmlns:p14="http://schemas.microsoft.com/office/powerpoint/2010/main" val="2867140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23" name="Google Shape;423;p5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IN" sz="4400">
                <a:latin typeface="Corbel"/>
              </a:rPr>
              <a:t>Derived Columns</a:t>
            </a:r>
            <a:endParaRPr lang="en-US" sz="4400">
              <a:latin typeface="Corbel"/>
            </a:endParaRPr>
          </a:p>
        </p:txBody>
      </p:sp>
      <p:sp>
        <p:nvSpPr>
          <p:cNvPr id="424" name="Google Shape;424;p55"/>
          <p:cNvSpPr txBox="1">
            <a:spLocks noGrp="1"/>
          </p:cNvSpPr>
          <p:nvPr>
            <p:ph type="sldNum" idx="12"/>
          </p:nvPr>
        </p:nvSpPr>
        <p:spPr>
          <a:xfrm>
            <a:off x="8610600" y="636825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25</a:t>
            </a:fld>
            <a:endParaRPr/>
          </a:p>
        </p:txBody>
      </p:sp>
      <p:pic>
        <p:nvPicPr>
          <p:cNvPr id="4" name="Picture 3" descr="A computer code with many colored text">
            <a:extLst>
              <a:ext uri="{FF2B5EF4-FFF2-40B4-BE49-F238E27FC236}">
                <a16:creationId xmlns:a16="http://schemas.microsoft.com/office/drawing/2014/main" id="{6245AF97-4341-69F0-4627-5685079E7DF7}"/>
              </a:ext>
            </a:extLst>
          </p:cNvPr>
          <p:cNvPicPr>
            <a:picLocks noChangeAspect="1"/>
          </p:cNvPicPr>
          <p:nvPr/>
        </p:nvPicPr>
        <p:blipFill>
          <a:blip r:embed="rId3"/>
          <a:stretch>
            <a:fillRect/>
          </a:stretch>
        </p:blipFill>
        <p:spPr>
          <a:xfrm>
            <a:off x="655229" y="1992311"/>
            <a:ext cx="9421540" cy="2829320"/>
          </a:xfrm>
          <a:prstGeom prst="rect">
            <a:avLst/>
          </a:prstGeom>
        </p:spPr>
      </p:pic>
      <p:sp>
        <p:nvSpPr>
          <p:cNvPr id="6" name="TextBox 5">
            <a:extLst>
              <a:ext uri="{FF2B5EF4-FFF2-40B4-BE49-F238E27FC236}">
                <a16:creationId xmlns:a16="http://schemas.microsoft.com/office/drawing/2014/main" id="{D146BA0E-F6D8-7BAC-7099-C52294AFC84C}"/>
              </a:ext>
            </a:extLst>
          </p:cNvPr>
          <p:cNvSpPr txBox="1"/>
          <p:nvPr/>
        </p:nvSpPr>
        <p:spPr>
          <a:xfrm>
            <a:off x="706861" y="1593766"/>
            <a:ext cx="9650399" cy="461665"/>
          </a:xfrm>
          <a:prstGeom prst="rect">
            <a:avLst/>
          </a:prstGeom>
          <a:noFill/>
        </p:spPr>
        <p:txBody>
          <a:bodyPr wrap="none" lIns="91440" tIns="45720" rIns="91440" bIns="45720" rtlCol="0" anchor="t">
            <a:spAutoFit/>
          </a:bodyPr>
          <a:lstStyle/>
          <a:p>
            <a:r>
              <a:rPr lang="en-IN" sz="2400">
                <a:latin typeface="Corbel"/>
              </a:rPr>
              <a:t> Creating a new column by quantifying existing host response time columns</a:t>
            </a:r>
          </a:p>
        </p:txBody>
      </p:sp>
      <p:sp>
        <p:nvSpPr>
          <p:cNvPr id="7" name="TextBox 5">
            <a:extLst>
              <a:ext uri="{FF2B5EF4-FFF2-40B4-BE49-F238E27FC236}">
                <a16:creationId xmlns:a16="http://schemas.microsoft.com/office/drawing/2014/main" id="{C0CF4620-3EFC-E5BB-72C3-4923168FCAC4}"/>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10" name="TextBox 9">
            <a:extLst>
              <a:ext uri="{FF2B5EF4-FFF2-40B4-BE49-F238E27FC236}">
                <a16:creationId xmlns:a16="http://schemas.microsoft.com/office/drawing/2014/main" id="{C65AF682-838C-ECC6-C854-96816B5FDD53}"/>
              </a:ext>
            </a:extLst>
          </p:cNvPr>
          <p:cNvSpPr txBox="1"/>
          <p:nvPr/>
        </p:nvSpPr>
        <p:spPr>
          <a:xfrm>
            <a:off x="793909" y="5015230"/>
            <a:ext cx="9184640" cy="1328023"/>
          </a:xfrm>
          <a:prstGeom prst="round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sz="1800">
                <a:latin typeface="Corbel"/>
                <a:ea typeface="Calibri"/>
                <a:cs typeface="Calibri"/>
              </a:rPr>
              <a:t>Derived from the 'Host Response Time' column</a:t>
            </a:r>
            <a:endParaRPr lang="en-US" sz="1800">
              <a:latin typeface="Corbel"/>
              <a:ea typeface="Calibri"/>
            </a:endParaRPr>
          </a:p>
          <a:p>
            <a:pPr lvl="2"/>
            <a:endParaRPr lang="en-US" sz="1800">
              <a:latin typeface="Corbel"/>
            </a:endParaRPr>
          </a:p>
          <a:p>
            <a:pPr lvl="2"/>
            <a:r>
              <a:rPr lang="en-US" sz="1800">
                <a:latin typeface="Corbel"/>
                <a:ea typeface="Calibri"/>
                <a:cs typeface="Calibri"/>
              </a:rPr>
              <a:t>Categorical responses are mapped to numerical values to quantify response times, with a random number generated within specified ranges for each category. </a:t>
            </a:r>
          </a:p>
        </p:txBody>
      </p:sp>
    </p:spTree>
    <p:extLst>
      <p:ext uri="{BB962C8B-B14F-4D97-AF65-F5344CB8AC3E}">
        <p14:creationId xmlns:p14="http://schemas.microsoft.com/office/powerpoint/2010/main" val="2058131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23" name="Google Shape;423;p5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IN" sz="4400">
                <a:latin typeface="Corbel"/>
              </a:rPr>
              <a:t>Derived Columns</a:t>
            </a:r>
            <a:endParaRPr lang="en-US" sz="4400">
              <a:latin typeface="Corbel"/>
            </a:endParaRPr>
          </a:p>
        </p:txBody>
      </p:sp>
      <p:sp>
        <p:nvSpPr>
          <p:cNvPr id="424" name="Google Shape;424;p55"/>
          <p:cNvSpPr txBox="1">
            <a:spLocks noGrp="1"/>
          </p:cNvSpPr>
          <p:nvPr>
            <p:ph type="sldNum" idx="12"/>
          </p:nvPr>
        </p:nvSpPr>
        <p:spPr>
          <a:xfrm>
            <a:off x="8610600" y="636825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26</a:t>
            </a:fld>
            <a:endParaRPr/>
          </a:p>
        </p:txBody>
      </p:sp>
      <p:sp>
        <p:nvSpPr>
          <p:cNvPr id="6" name="TextBox 5">
            <a:extLst>
              <a:ext uri="{FF2B5EF4-FFF2-40B4-BE49-F238E27FC236}">
                <a16:creationId xmlns:a16="http://schemas.microsoft.com/office/drawing/2014/main" id="{D146BA0E-F6D8-7BAC-7099-C52294AFC84C}"/>
              </a:ext>
            </a:extLst>
          </p:cNvPr>
          <p:cNvSpPr txBox="1"/>
          <p:nvPr/>
        </p:nvSpPr>
        <p:spPr>
          <a:xfrm>
            <a:off x="930381" y="1651615"/>
            <a:ext cx="8164415" cy="461665"/>
          </a:xfrm>
          <a:prstGeom prst="rect">
            <a:avLst/>
          </a:prstGeom>
          <a:noFill/>
        </p:spPr>
        <p:txBody>
          <a:bodyPr wrap="none" lIns="91440" tIns="45720" rIns="91440" bIns="45720" rtlCol="0" anchor="t">
            <a:spAutoFit/>
          </a:bodyPr>
          <a:lstStyle/>
          <a:p>
            <a:r>
              <a:rPr lang="en-IN" sz="2400">
                <a:latin typeface="Corbel"/>
              </a:rPr>
              <a:t> For synthetically calculating revenue from the existing columns</a:t>
            </a:r>
          </a:p>
        </p:txBody>
      </p:sp>
      <p:pic>
        <p:nvPicPr>
          <p:cNvPr id="7" name="Picture 6">
            <a:extLst>
              <a:ext uri="{FF2B5EF4-FFF2-40B4-BE49-F238E27FC236}">
                <a16:creationId xmlns:a16="http://schemas.microsoft.com/office/drawing/2014/main" id="{BC9F245B-E413-B1EA-BE84-CCBC0127F088}"/>
              </a:ext>
            </a:extLst>
          </p:cNvPr>
          <p:cNvPicPr>
            <a:picLocks noChangeAspect="1"/>
          </p:cNvPicPr>
          <p:nvPr/>
        </p:nvPicPr>
        <p:blipFill>
          <a:blip r:embed="rId3"/>
          <a:stretch>
            <a:fillRect/>
          </a:stretch>
        </p:blipFill>
        <p:spPr>
          <a:xfrm>
            <a:off x="950701" y="4744720"/>
            <a:ext cx="8487960" cy="1028844"/>
          </a:xfrm>
          <a:prstGeom prst="rect">
            <a:avLst/>
          </a:prstGeom>
        </p:spPr>
      </p:pic>
      <p:pic>
        <p:nvPicPr>
          <p:cNvPr id="9" name="Picture 8" descr="A screenshot of a computer code">
            <a:extLst>
              <a:ext uri="{FF2B5EF4-FFF2-40B4-BE49-F238E27FC236}">
                <a16:creationId xmlns:a16="http://schemas.microsoft.com/office/drawing/2014/main" id="{D7DD63B0-A956-AE9F-B91B-54DA0DF699FA}"/>
              </a:ext>
            </a:extLst>
          </p:cNvPr>
          <p:cNvPicPr>
            <a:picLocks noChangeAspect="1"/>
          </p:cNvPicPr>
          <p:nvPr/>
        </p:nvPicPr>
        <p:blipFill rotWithShape="1">
          <a:blip r:embed="rId4"/>
          <a:srcRect b="13754"/>
          <a:stretch/>
        </p:blipFill>
        <p:spPr>
          <a:xfrm>
            <a:off x="950701" y="2279470"/>
            <a:ext cx="7935432" cy="2292275"/>
          </a:xfrm>
          <a:prstGeom prst="rect">
            <a:avLst/>
          </a:prstGeom>
        </p:spPr>
      </p:pic>
      <p:sp>
        <p:nvSpPr>
          <p:cNvPr id="4" name="TextBox 5">
            <a:extLst>
              <a:ext uri="{FF2B5EF4-FFF2-40B4-BE49-F238E27FC236}">
                <a16:creationId xmlns:a16="http://schemas.microsoft.com/office/drawing/2014/main" id="{ECFB87BA-69A4-28E2-CF58-8A79B5D88922}"/>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PRANIT</a:t>
            </a:r>
          </a:p>
        </p:txBody>
      </p:sp>
      <p:sp>
        <p:nvSpPr>
          <p:cNvPr id="10" name="Google Shape;430;p55">
            <a:extLst>
              <a:ext uri="{FF2B5EF4-FFF2-40B4-BE49-F238E27FC236}">
                <a16:creationId xmlns:a16="http://schemas.microsoft.com/office/drawing/2014/main" id="{1C0E664A-D0F0-D49B-A70D-15946472D191}"/>
              </a:ext>
            </a:extLst>
          </p:cNvPr>
          <p:cNvSpPr txBox="1"/>
          <p:nvPr/>
        </p:nvSpPr>
        <p:spPr>
          <a:xfrm>
            <a:off x="9094796" y="2199940"/>
            <a:ext cx="2735600" cy="2672191"/>
          </a:xfrm>
          <a:prstGeom prst="roundRect">
            <a:avLst/>
          </a:prstGeom>
          <a:solidFill>
            <a:schemeClr val="accent1">
              <a:lumMod val="20000"/>
              <a:lumOff val="80000"/>
            </a:schemeClr>
          </a:solidFill>
          <a:ln>
            <a:noFill/>
          </a:ln>
        </p:spPr>
        <p:txBody>
          <a:bodyPr spcFirstLastPara="1" wrap="square" lIns="91425" tIns="91425" rIns="91425" bIns="91425" anchor="t" anchorCtr="0">
            <a:noAutofit/>
          </a:bodyPr>
          <a:lstStyle/>
          <a:p>
            <a:pPr marL="457200">
              <a:lnSpc>
                <a:spcPct val="115000"/>
              </a:lnSpc>
            </a:pPr>
            <a:r>
              <a:rPr lang="en-IN" sz="1600" b="1">
                <a:latin typeface="Corbel"/>
                <a:sym typeface="Calibri"/>
              </a:rPr>
              <a:t>Selected Unique values from all rows. </a:t>
            </a:r>
            <a:endParaRPr lang="en-US" sz="1600" b="1">
              <a:latin typeface="Corbel"/>
            </a:endParaRPr>
          </a:p>
          <a:p>
            <a:pPr marL="457200">
              <a:lnSpc>
                <a:spcPct val="115000"/>
              </a:lnSpc>
            </a:pPr>
            <a:endParaRPr lang="en-US" sz="1600" b="1">
              <a:latin typeface="Corbel" panose="020B0503020204020204" pitchFamily="34" charset="0"/>
            </a:endParaRPr>
          </a:p>
          <a:p>
            <a:pPr marL="457200">
              <a:lnSpc>
                <a:spcPct val="115000"/>
              </a:lnSpc>
            </a:pPr>
            <a:r>
              <a:rPr lang="en-US" sz="1600" b="1">
                <a:latin typeface="Corbel"/>
                <a:sym typeface="Calibri"/>
              </a:rPr>
              <a:t>Randomly generated to simulate the actual number of bookings, with values 0 to 40. </a:t>
            </a:r>
            <a:endParaRPr lang="en-US" sz="1600" b="1">
              <a:latin typeface="Corbel"/>
            </a:endParaRPr>
          </a:p>
          <a:p>
            <a:pPr marL="457200">
              <a:lnSpc>
                <a:spcPct val="115000"/>
              </a:lnSpc>
            </a:pPr>
            <a:endParaRPr lang="en-US" sz="1600" b="1">
              <a:solidFill>
                <a:schemeClr val="dk1"/>
              </a:solidFill>
              <a:highlight>
                <a:srgbClr val="FFFFFF"/>
              </a:highlight>
              <a:latin typeface="Corbel" panose="020B0503020204020204" pitchFamily="34" charset="0"/>
              <a:ea typeface="Calibri"/>
              <a:cs typeface="Calibri"/>
              <a:sym typeface="Calibri"/>
            </a:endParaRPr>
          </a:p>
          <a:p>
            <a:pPr marL="457200">
              <a:lnSpc>
                <a:spcPct val="115000"/>
              </a:lnSpc>
            </a:pPr>
            <a:endParaRPr lang="en-US" sz="1600" b="1">
              <a:solidFill>
                <a:schemeClr val="dk1"/>
              </a:solidFill>
              <a:highlight>
                <a:srgbClr val="FFFFFF"/>
              </a:highlight>
              <a:latin typeface="Corbel" panose="020B0503020204020204" pitchFamily="34" charset="0"/>
              <a:ea typeface="Calibri"/>
              <a:cs typeface="Calibri"/>
            </a:endParaRPr>
          </a:p>
          <a:p>
            <a:pPr marL="0" lvl="0" indent="0" algn="l" rtl="0">
              <a:spcBef>
                <a:spcPts val="0"/>
              </a:spcBef>
              <a:spcAft>
                <a:spcPts val="0"/>
              </a:spcAft>
              <a:buNone/>
            </a:pPr>
            <a:endParaRPr lang="en-US" b="1">
              <a:solidFill>
                <a:schemeClr val="dk1"/>
              </a:solidFill>
              <a:latin typeface="Corbel" panose="020B0503020204020204" pitchFamily="34" charset="0"/>
            </a:endParaRPr>
          </a:p>
        </p:txBody>
      </p:sp>
      <p:sp>
        <p:nvSpPr>
          <p:cNvPr id="11" name="TextBox 10">
            <a:extLst>
              <a:ext uri="{FF2B5EF4-FFF2-40B4-BE49-F238E27FC236}">
                <a16:creationId xmlns:a16="http://schemas.microsoft.com/office/drawing/2014/main" id="{F76CF357-37B9-828C-DAEC-EEFF54F1ED22}"/>
              </a:ext>
            </a:extLst>
          </p:cNvPr>
          <p:cNvSpPr txBox="1"/>
          <p:nvPr/>
        </p:nvSpPr>
        <p:spPr>
          <a:xfrm>
            <a:off x="934720" y="5740400"/>
            <a:ext cx="8483600" cy="715089"/>
          </a:xfrm>
          <a:prstGeom prst="round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Calculated as 'Price' +  'Cleaning Fee' * with the derived column 'Number of Bookings Till Date' to estimate the total revenue generated by a listing.</a:t>
            </a:r>
            <a:r>
              <a:rPr lang="en-US">
                <a:latin typeface="Corbel"/>
              </a:rPr>
              <a:t> </a:t>
            </a:r>
            <a:endParaRPr lang="en-US"/>
          </a:p>
        </p:txBody>
      </p:sp>
    </p:spTree>
    <p:extLst>
      <p:ext uri="{BB962C8B-B14F-4D97-AF65-F5344CB8AC3E}">
        <p14:creationId xmlns:p14="http://schemas.microsoft.com/office/powerpoint/2010/main" val="1810104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9" name="Google Shape;589;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27</a:t>
            </a:fld>
            <a:endParaRPr/>
          </a:p>
        </p:txBody>
      </p:sp>
      <p:pic>
        <p:nvPicPr>
          <p:cNvPr id="2" name="Picture 1" descr="A graph of a number of blue rectangular objects&#10;&#10;Description automatically generated">
            <a:extLst>
              <a:ext uri="{FF2B5EF4-FFF2-40B4-BE49-F238E27FC236}">
                <a16:creationId xmlns:a16="http://schemas.microsoft.com/office/drawing/2014/main" id="{1A4D56B2-9A47-E24D-5B0E-82640CDBECC6}"/>
              </a:ext>
            </a:extLst>
          </p:cNvPr>
          <p:cNvPicPr>
            <a:picLocks noChangeAspect="1"/>
          </p:cNvPicPr>
          <p:nvPr/>
        </p:nvPicPr>
        <p:blipFill>
          <a:blip r:embed="rId3"/>
          <a:stretch>
            <a:fillRect/>
          </a:stretch>
        </p:blipFill>
        <p:spPr>
          <a:xfrm>
            <a:off x="4701661" y="1103363"/>
            <a:ext cx="7028837" cy="5228919"/>
          </a:xfrm>
          <a:prstGeom prst="rect">
            <a:avLst/>
          </a:prstGeom>
          <a:ln>
            <a:noFill/>
          </a:ln>
        </p:spPr>
      </p:pic>
      <p:sp>
        <p:nvSpPr>
          <p:cNvPr id="5" name="TextBox 4">
            <a:extLst>
              <a:ext uri="{FF2B5EF4-FFF2-40B4-BE49-F238E27FC236}">
                <a16:creationId xmlns:a16="http://schemas.microsoft.com/office/drawing/2014/main" id="{DDA83127-B3E8-3A60-EFE8-0C5F03053B72}"/>
              </a:ext>
            </a:extLst>
          </p:cNvPr>
          <p:cNvSpPr txBox="1"/>
          <p:nvPr/>
        </p:nvSpPr>
        <p:spPr>
          <a:xfrm>
            <a:off x="221225" y="1947087"/>
            <a:ext cx="4240161" cy="3262432"/>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8000"/>
                </a:solidFill>
                <a:latin typeface="Consolas"/>
              </a:rPr>
              <a:t>#Host response time frequency</a:t>
            </a:r>
            <a:endParaRPr lang="en-US" sz="1600"/>
          </a:p>
          <a:p>
            <a:r>
              <a:rPr lang="en-US" sz="1600" err="1">
                <a:latin typeface="Consolas"/>
              </a:rPr>
              <a:t>plt.figure</a:t>
            </a:r>
            <a:r>
              <a:rPr lang="en-US" sz="1600">
                <a:latin typeface="Consolas"/>
              </a:rPr>
              <a:t>(</a:t>
            </a:r>
            <a:r>
              <a:rPr lang="en-US" sz="1600" err="1">
                <a:latin typeface="Consolas"/>
              </a:rPr>
              <a:t>figsize</a:t>
            </a:r>
            <a:r>
              <a:rPr lang="en-US" sz="1600">
                <a:latin typeface="Consolas"/>
              </a:rPr>
              <a:t>=(</a:t>
            </a:r>
            <a:r>
              <a:rPr lang="en-US" sz="1600">
                <a:solidFill>
                  <a:srgbClr val="098658"/>
                </a:solidFill>
                <a:latin typeface="Consolas"/>
              </a:rPr>
              <a:t>10</a:t>
            </a:r>
            <a:r>
              <a:rPr lang="en-US" sz="1600">
                <a:latin typeface="Consolas"/>
              </a:rPr>
              <a:t>, </a:t>
            </a:r>
            <a:r>
              <a:rPr lang="en-US" sz="1600">
                <a:solidFill>
                  <a:srgbClr val="098658"/>
                </a:solidFill>
                <a:latin typeface="Consolas"/>
              </a:rPr>
              <a:t>6</a:t>
            </a:r>
            <a:r>
              <a:rPr lang="en-US" sz="1600">
                <a:latin typeface="Consolas"/>
              </a:rPr>
              <a:t>))</a:t>
            </a:r>
            <a:endParaRPr lang="en-US" sz="1600"/>
          </a:p>
          <a:p>
            <a:r>
              <a:rPr lang="en-US" sz="1600" err="1">
                <a:latin typeface="Consolas"/>
              </a:rPr>
              <a:t>sns.countplot</a:t>
            </a:r>
            <a:r>
              <a:rPr lang="en-US" sz="1600">
                <a:latin typeface="Consolas"/>
              </a:rPr>
              <a:t>(x=</a:t>
            </a:r>
            <a:r>
              <a:rPr lang="en-US" sz="1600">
                <a:solidFill>
                  <a:srgbClr val="A31515"/>
                </a:solidFill>
                <a:latin typeface="Consolas"/>
              </a:rPr>
              <a:t>'Host Response Time'</a:t>
            </a:r>
            <a:r>
              <a:rPr lang="en-US" sz="1600">
                <a:latin typeface="Consolas"/>
              </a:rPr>
              <a:t>, data=</a:t>
            </a:r>
            <a:r>
              <a:rPr lang="en-US" sz="1600" err="1">
                <a:latin typeface="Consolas"/>
              </a:rPr>
              <a:t>df</a:t>
            </a:r>
            <a:r>
              <a:rPr lang="en-US" sz="1600">
                <a:latin typeface="Consolas"/>
              </a:rPr>
              <a:t>, order=</a:t>
            </a:r>
            <a:r>
              <a:rPr lang="en-US" sz="1600" err="1">
                <a:latin typeface="Consolas"/>
              </a:rPr>
              <a:t>df</a:t>
            </a:r>
            <a:r>
              <a:rPr lang="en-US" sz="1600">
                <a:latin typeface="Consolas"/>
              </a:rPr>
              <a:t>[</a:t>
            </a:r>
            <a:r>
              <a:rPr lang="en-US" sz="1600">
                <a:solidFill>
                  <a:srgbClr val="A31515"/>
                </a:solidFill>
                <a:latin typeface="Consolas"/>
              </a:rPr>
              <a:t>'Host Response Time'</a:t>
            </a:r>
            <a:r>
              <a:rPr lang="en-US" sz="1600">
                <a:latin typeface="Consolas"/>
              </a:rPr>
              <a:t>].</a:t>
            </a:r>
            <a:r>
              <a:rPr lang="en-US" sz="1600" err="1">
                <a:latin typeface="Consolas"/>
              </a:rPr>
              <a:t>value_counts</a:t>
            </a:r>
            <a:r>
              <a:rPr lang="en-US" sz="1600">
                <a:latin typeface="Consolas"/>
              </a:rPr>
              <a:t>().index)</a:t>
            </a:r>
            <a:endParaRPr lang="en-US" sz="1600"/>
          </a:p>
          <a:p>
            <a:r>
              <a:rPr lang="en-US" sz="1600" err="1">
                <a:latin typeface="Consolas"/>
              </a:rPr>
              <a:t>plt.title</a:t>
            </a:r>
            <a:r>
              <a:rPr lang="en-US" sz="1600">
                <a:latin typeface="Consolas"/>
              </a:rPr>
              <a:t>(</a:t>
            </a:r>
            <a:r>
              <a:rPr lang="en-US" sz="1600">
                <a:solidFill>
                  <a:srgbClr val="A31515"/>
                </a:solidFill>
                <a:latin typeface="Consolas"/>
              </a:rPr>
              <a:t>'Host Response Time Frequency'</a:t>
            </a:r>
            <a:r>
              <a:rPr lang="en-US" sz="1600">
                <a:latin typeface="Consolas"/>
              </a:rPr>
              <a:t>)</a:t>
            </a:r>
            <a:endParaRPr lang="en-US" sz="1600"/>
          </a:p>
          <a:p>
            <a:r>
              <a:rPr lang="en-US" sz="1600" err="1">
                <a:latin typeface="Consolas"/>
              </a:rPr>
              <a:t>plt.xlabel</a:t>
            </a:r>
            <a:r>
              <a:rPr lang="en-US" sz="1600">
                <a:latin typeface="Consolas"/>
              </a:rPr>
              <a:t>(</a:t>
            </a:r>
            <a:r>
              <a:rPr lang="en-US" sz="1600">
                <a:solidFill>
                  <a:srgbClr val="A31515"/>
                </a:solidFill>
                <a:latin typeface="Consolas"/>
              </a:rPr>
              <a:t>'Response Time'</a:t>
            </a:r>
            <a:r>
              <a:rPr lang="en-US" sz="1600">
                <a:latin typeface="Consolas"/>
              </a:rPr>
              <a:t>)</a:t>
            </a:r>
            <a:endParaRPr lang="en-US" sz="1600"/>
          </a:p>
          <a:p>
            <a:r>
              <a:rPr lang="en-US" sz="1600" err="1">
                <a:latin typeface="Consolas"/>
              </a:rPr>
              <a:t>plt.ylabel</a:t>
            </a:r>
            <a:r>
              <a:rPr lang="en-US" sz="1600">
                <a:latin typeface="Consolas"/>
              </a:rPr>
              <a:t>(</a:t>
            </a:r>
            <a:r>
              <a:rPr lang="en-US" sz="1600">
                <a:solidFill>
                  <a:srgbClr val="A31515"/>
                </a:solidFill>
                <a:latin typeface="Consolas"/>
              </a:rPr>
              <a:t>'Frequency'</a:t>
            </a:r>
            <a:r>
              <a:rPr lang="en-US" sz="1600">
                <a:latin typeface="Consolas"/>
              </a:rPr>
              <a:t>)</a:t>
            </a:r>
            <a:endParaRPr lang="en-US" sz="1600"/>
          </a:p>
          <a:p>
            <a:r>
              <a:rPr lang="en-US" sz="1600" err="1">
                <a:latin typeface="Consolas"/>
              </a:rPr>
              <a:t>plt.xticks</a:t>
            </a:r>
            <a:r>
              <a:rPr lang="en-US" sz="1600">
                <a:latin typeface="Consolas"/>
              </a:rPr>
              <a:t>(rotation=</a:t>
            </a:r>
            <a:r>
              <a:rPr lang="en-US" sz="1600">
                <a:solidFill>
                  <a:srgbClr val="098658"/>
                </a:solidFill>
                <a:latin typeface="Consolas"/>
              </a:rPr>
              <a:t>45</a:t>
            </a:r>
            <a:r>
              <a:rPr lang="en-US" sz="1600">
                <a:latin typeface="Consolas"/>
              </a:rPr>
              <a:t>)</a:t>
            </a:r>
            <a:endParaRPr lang="en-US" sz="1600"/>
          </a:p>
          <a:p>
            <a:r>
              <a:rPr lang="en-US" sz="1600" err="1">
                <a:latin typeface="Consolas"/>
              </a:rPr>
              <a:t>plt.show</a:t>
            </a:r>
            <a:r>
              <a:rPr lang="en-US" sz="1600">
                <a:latin typeface="Consolas"/>
              </a:rPr>
              <a:t>()</a:t>
            </a:r>
            <a:endParaRPr lang="en-US" sz="1600"/>
          </a:p>
          <a:p>
            <a:endParaRPr lang="en-US"/>
          </a:p>
        </p:txBody>
      </p:sp>
      <p:sp>
        <p:nvSpPr>
          <p:cNvPr id="7" name="Google Shape;366;p51">
            <a:extLst>
              <a:ext uri="{FF2B5EF4-FFF2-40B4-BE49-F238E27FC236}">
                <a16:creationId xmlns:a16="http://schemas.microsoft.com/office/drawing/2014/main" id="{58E6EFD1-AE7A-511B-7B2E-F4D401D33ECB}"/>
              </a:ext>
            </a:extLst>
          </p:cNvPr>
          <p:cNvSpPr txBox="1">
            <a:spLocks noGrp="1"/>
          </p:cNvSpPr>
          <p:nvPr>
            <p:ph type="title"/>
          </p:nvPr>
        </p:nvSpPr>
        <p:spPr>
          <a:xfrm>
            <a:off x="828984" y="448094"/>
            <a:ext cx="10214400" cy="748800"/>
          </a:xfrm>
          <a:prstGeom prst="rect">
            <a:avLst/>
          </a:prstGeom>
        </p:spPr>
        <p:txBody>
          <a:bodyPr spcFirstLastPara="1" wrap="square" lIns="91425" tIns="45700" rIns="91425" bIns="45700" anchor="ctr" anchorCtr="0">
            <a:noAutofit/>
          </a:bodyPr>
          <a:lstStyle/>
          <a:p>
            <a:pPr algn="l"/>
            <a:r>
              <a:rPr lang="en-IN" sz="3200"/>
              <a:t>  </a:t>
            </a:r>
            <a:r>
              <a:rPr lang="en-IN" sz="3200">
                <a:latin typeface="Corbel"/>
              </a:rPr>
              <a:t> Visual – Bar Graph</a:t>
            </a:r>
          </a:p>
        </p:txBody>
      </p:sp>
      <p:sp>
        <p:nvSpPr>
          <p:cNvPr id="3" name="TextBox 2">
            <a:extLst>
              <a:ext uri="{FF2B5EF4-FFF2-40B4-BE49-F238E27FC236}">
                <a16:creationId xmlns:a16="http://schemas.microsoft.com/office/drawing/2014/main" id="{9C340207-4245-3E2A-5623-42DBD354D9BC}"/>
              </a:ext>
            </a:extLst>
          </p:cNvPr>
          <p:cNvSpPr txBox="1"/>
          <p:nvPr/>
        </p:nvSpPr>
        <p:spPr>
          <a:xfrm>
            <a:off x="-4645" y="5347875"/>
            <a:ext cx="4545040" cy="646331"/>
          </a:xfrm>
          <a:prstGeom prst="chevron">
            <a:avLst/>
          </a:prstGeom>
          <a:solidFill>
            <a:schemeClr val="accent1">
              <a:lumMod val="20000"/>
              <a:lumOff val="80000"/>
            </a:schemeClr>
          </a:solidFill>
          <a:ln>
            <a:solidFill>
              <a:schemeClr val="accent1">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solidFill>
                  <a:schemeClr val="accent1">
                    <a:lumMod val="75000"/>
                  </a:schemeClr>
                </a:solidFill>
                <a:latin typeface="Corbel"/>
              </a:rPr>
              <a:t>Hosts are most likely to respond to messages within an hour</a:t>
            </a:r>
            <a:endParaRPr lang="en-US" sz="1800">
              <a:solidFill>
                <a:schemeClr val="accent1">
                  <a:lumMod val="75000"/>
                </a:schemeClr>
              </a:solidFill>
              <a:latin typeface="Corbel"/>
            </a:endParaRPr>
          </a:p>
        </p:txBody>
      </p:sp>
      <p:sp>
        <p:nvSpPr>
          <p:cNvPr id="6" name="TextBox 5">
            <a:extLst>
              <a:ext uri="{FF2B5EF4-FFF2-40B4-BE49-F238E27FC236}">
                <a16:creationId xmlns:a16="http://schemas.microsoft.com/office/drawing/2014/main" id="{2F7C5B3A-AB0B-68F7-D18A-C391074C83D9}"/>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p>
        </p:txBody>
      </p:sp>
    </p:spTree>
    <p:extLst>
      <p:ext uri="{BB962C8B-B14F-4D97-AF65-F5344CB8AC3E}">
        <p14:creationId xmlns:p14="http://schemas.microsoft.com/office/powerpoint/2010/main" val="275364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9" name="Google Shape;589;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28</a:t>
            </a:fld>
            <a:endParaRPr/>
          </a:p>
        </p:txBody>
      </p:sp>
      <p:sp>
        <p:nvSpPr>
          <p:cNvPr id="5" name="TextBox 4">
            <a:extLst>
              <a:ext uri="{FF2B5EF4-FFF2-40B4-BE49-F238E27FC236}">
                <a16:creationId xmlns:a16="http://schemas.microsoft.com/office/drawing/2014/main" id="{DDA83127-B3E8-3A60-EFE8-0C5F03053B72}"/>
              </a:ext>
            </a:extLst>
          </p:cNvPr>
          <p:cNvSpPr txBox="1"/>
          <p:nvPr/>
        </p:nvSpPr>
        <p:spPr>
          <a:xfrm>
            <a:off x="151325" y="1714499"/>
            <a:ext cx="4240161" cy="3662541"/>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8000"/>
                </a:solidFill>
                <a:latin typeface="Consolas"/>
              </a:rPr>
              <a:t># Plot bar plot</a:t>
            </a:r>
            <a:endParaRPr lang="en-US" sz="1600"/>
          </a:p>
          <a:p>
            <a:r>
              <a:rPr lang="en-US" sz="1600" err="1">
                <a:latin typeface="Consolas"/>
              </a:rPr>
              <a:t>plt.figure</a:t>
            </a:r>
            <a:r>
              <a:rPr lang="en-US" sz="1600">
                <a:latin typeface="Consolas"/>
              </a:rPr>
              <a:t>(</a:t>
            </a:r>
            <a:r>
              <a:rPr lang="en-US" sz="1600" err="1">
                <a:latin typeface="Consolas"/>
              </a:rPr>
              <a:t>figsize</a:t>
            </a:r>
            <a:r>
              <a:rPr lang="en-US" sz="1600">
                <a:latin typeface="Consolas"/>
              </a:rPr>
              <a:t>=(</a:t>
            </a:r>
            <a:r>
              <a:rPr lang="en-US" sz="1600">
                <a:solidFill>
                  <a:srgbClr val="098658"/>
                </a:solidFill>
                <a:latin typeface="Consolas"/>
              </a:rPr>
              <a:t>10</a:t>
            </a:r>
            <a:r>
              <a:rPr lang="en-US" sz="1600">
                <a:latin typeface="Consolas"/>
              </a:rPr>
              <a:t>, </a:t>
            </a:r>
            <a:r>
              <a:rPr lang="en-US" sz="1600">
                <a:solidFill>
                  <a:srgbClr val="098658"/>
                </a:solidFill>
                <a:latin typeface="Consolas"/>
              </a:rPr>
              <a:t>6</a:t>
            </a:r>
            <a:r>
              <a:rPr lang="en-US" sz="1600">
                <a:latin typeface="Consolas"/>
              </a:rPr>
              <a:t>))</a:t>
            </a:r>
            <a:endParaRPr lang="en-US" sz="1600"/>
          </a:p>
          <a:p>
            <a:r>
              <a:rPr lang="en-US" sz="1600" err="1">
                <a:latin typeface="Consolas"/>
              </a:rPr>
              <a:t>sns.barplot</a:t>
            </a:r>
            <a:r>
              <a:rPr lang="en-US" sz="1600">
                <a:latin typeface="Consolas"/>
              </a:rPr>
              <a:t>(x=top_10_avg_price_by_property.values, y=top_10_avg_price_by_property.index, palette=</a:t>
            </a:r>
            <a:r>
              <a:rPr lang="en-US" sz="1600">
                <a:solidFill>
                  <a:srgbClr val="A31515"/>
                </a:solidFill>
                <a:latin typeface="Consolas"/>
              </a:rPr>
              <a:t>'</a:t>
            </a:r>
            <a:r>
              <a:rPr lang="en-US" sz="1600" err="1">
                <a:solidFill>
                  <a:srgbClr val="A31515"/>
                </a:solidFill>
                <a:latin typeface="Consolas"/>
              </a:rPr>
              <a:t>viridis</a:t>
            </a:r>
            <a:r>
              <a:rPr lang="en-US" sz="1600">
                <a:solidFill>
                  <a:srgbClr val="A31515"/>
                </a:solidFill>
                <a:latin typeface="Consolas"/>
              </a:rPr>
              <a:t>'</a:t>
            </a:r>
            <a:r>
              <a:rPr lang="en-US" sz="1600">
                <a:latin typeface="Consolas"/>
              </a:rPr>
              <a:t>)</a:t>
            </a:r>
            <a:endParaRPr lang="en-US" sz="1600"/>
          </a:p>
          <a:p>
            <a:r>
              <a:rPr lang="en-US" sz="1600" err="1">
                <a:latin typeface="Consolas"/>
              </a:rPr>
              <a:t>plt.title</a:t>
            </a:r>
            <a:r>
              <a:rPr lang="en-US" sz="1600">
                <a:latin typeface="Consolas"/>
              </a:rPr>
              <a:t>(</a:t>
            </a:r>
            <a:r>
              <a:rPr lang="en-US" sz="1600">
                <a:solidFill>
                  <a:srgbClr val="A31515"/>
                </a:solidFill>
                <a:latin typeface="Consolas"/>
              </a:rPr>
              <a:t>'Top 10 Property Listings by Average Price'</a:t>
            </a:r>
            <a:r>
              <a:rPr lang="en-US" sz="1600">
                <a:latin typeface="Consolas"/>
              </a:rPr>
              <a:t>)</a:t>
            </a:r>
            <a:endParaRPr lang="en-US" sz="1600"/>
          </a:p>
          <a:p>
            <a:r>
              <a:rPr lang="en-US" sz="1600" err="1">
                <a:latin typeface="Consolas"/>
              </a:rPr>
              <a:t>plt.xlabel</a:t>
            </a:r>
            <a:r>
              <a:rPr lang="en-US" sz="1600">
                <a:latin typeface="Consolas"/>
              </a:rPr>
              <a:t>(</a:t>
            </a:r>
            <a:r>
              <a:rPr lang="en-US" sz="1600">
                <a:solidFill>
                  <a:srgbClr val="A31515"/>
                </a:solidFill>
                <a:latin typeface="Consolas"/>
              </a:rPr>
              <a:t>'Average Price'</a:t>
            </a:r>
            <a:r>
              <a:rPr lang="en-US" sz="1600">
                <a:latin typeface="Consolas"/>
              </a:rPr>
              <a:t>)</a:t>
            </a:r>
            <a:endParaRPr lang="en-US" sz="1600"/>
          </a:p>
          <a:p>
            <a:r>
              <a:rPr lang="en-US" sz="1600" err="1">
                <a:latin typeface="Consolas"/>
              </a:rPr>
              <a:t>plt.ylabel</a:t>
            </a:r>
            <a:r>
              <a:rPr lang="en-US" sz="1600">
                <a:latin typeface="Consolas"/>
              </a:rPr>
              <a:t>(</a:t>
            </a:r>
            <a:r>
              <a:rPr lang="en-US" sz="1600">
                <a:solidFill>
                  <a:srgbClr val="A31515"/>
                </a:solidFill>
                <a:latin typeface="Consolas"/>
              </a:rPr>
              <a:t>'Property Type'</a:t>
            </a:r>
            <a:r>
              <a:rPr lang="en-US" sz="1600">
                <a:latin typeface="Consolas"/>
              </a:rPr>
              <a:t>)</a:t>
            </a:r>
            <a:endParaRPr lang="en-US" sz="1600"/>
          </a:p>
          <a:p>
            <a:r>
              <a:rPr lang="en-US" sz="1600" err="1">
                <a:latin typeface="Consolas"/>
              </a:rPr>
              <a:t>plt.show</a:t>
            </a:r>
            <a:r>
              <a:rPr lang="en-US" sz="1600">
                <a:latin typeface="Consolas"/>
              </a:rPr>
              <a:t>()</a:t>
            </a:r>
            <a:endParaRPr lang="en-US" sz="1600"/>
          </a:p>
          <a:p>
            <a:br>
              <a:rPr lang="en-US"/>
            </a:br>
            <a:endParaRPr lang="en-US"/>
          </a:p>
          <a:p>
            <a:endParaRPr lang="en-US">
              <a:solidFill>
                <a:srgbClr val="008000"/>
              </a:solidFill>
              <a:latin typeface="Consolas"/>
            </a:endParaRPr>
          </a:p>
          <a:p>
            <a:endParaRPr lang="en-US"/>
          </a:p>
        </p:txBody>
      </p:sp>
      <p:sp>
        <p:nvSpPr>
          <p:cNvPr id="7" name="Google Shape;366;p51">
            <a:extLst>
              <a:ext uri="{FF2B5EF4-FFF2-40B4-BE49-F238E27FC236}">
                <a16:creationId xmlns:a16="http://schemas.microsoft.com/office/drawing/2014/main" id="{58E6EFD1-AE7A-511B-7B2E-F4D401D33ECB}"/>
              </a:ext>
            </a:extLst>
          </p:cNvPr>
          <p:cNvSpPr txBox="1">
            <a:spLocks noGrp="1"/>
          </p:cNvSpPr>
          <p:nvPr>
            <p:ph type="title"/>
          </p:nvPr>
        </p:nvSpPr>
        <p:spPr>
          <a:xfrm>
            <a:off x="804403" y="472674"/>
            <a:ext cx="10214400" cy="748800"/>
          </a:xfrm>
          <a:prstGeom prst="rect">
            <a:avLst/>
          </a:prstGeom>
        </p:spPr>
        <p:txBody>
          <a:bodyPr spcFirstLastPara="1" wrap="square" lIns="91425" tIns="45700" rIns="91425" bIns="45700" anchor="ctr" anchorCtr="0">
            <a:noAutofit/>
          </a:bodyPr>
          <a:lstStyle/>
          <a:p>
            <a:pPr algn="l"/>
            <a:r>
              <a:rPr lang="en-IN" sz="3200">
                <a:latin typeface="Corbel"/>
              </a:rPr>
              <a:t>   Visual – Horizontal Bar Chart</a:t>
            </a:r>
          </a:p>
        </p:txBody>
      </p:sp>
      <p:pic>
        <p:nvPicPr>
          <p:cNvPr id="2" name="Picture 1" descr="A graph of a number of houses&#10;&#10;Description automatically generated">
            <a:extLst>
              <a:ext uri="{FF2B5EF4-FFF2-40B4-BE49-F238E27FC236}">
                <a16:creationId xmlns:a16="http://schemas.microsoft.com/office/drawing/2014/main" id="{7B46D783-40A5-64BA-3B55-43C220D57211}"/>
              </a:ext>
            </a:extLst>
          </p:cNvPr>
          <p:cNvPicPr>
            <a:picLocks noChangeAspect="1"/>
          </p:cNvPicPr>
          <p:nvPr/>
        </p:nvPicPr>
        <p:blipFill>
          <a:blip r:embed="rId3"/>
          <a:stretch>
            <a:fillRect/>
          </a:stretch>
        </p:blipFill>
        <p:spPr>
          <a:xfrm>
            <a:off x="4512787" y="1446191"/>
            <a:ext cx="7551483" cy="4435886"/>
          </a:xfrm>
          <a:prstGeom prst="rect">
            <a:avLst/>
          </a:prstGeom>
          <a:ln>
            <a:solidFill>
              <a:schemeClr val="tx1"/>
            </a:solidFill>
          </a:ln>
        </p:spPr>
      </p:pic>
      <p:sp>
        <p:nvSpPr>
          <p:cNvPr id="4" name="TextBox 3">
            <a:extLst>
              <a:ext uri="{FF2B5EF4-FFF2-40B4-BE49-F238E27FC236}">
                <a16:creationId xmlns:a16="http://schemas.microsoft.com/office/drawing/2014/main" id="{AABBA809-8F63-803C-05CD-97623EE2D8E1}"/>
              </a:ext>
            </a:extLst>
          </p:cNvPr>
          <p:cNvSpPr txBox="1"/>
          <p:nvPr/>
        </p:nvSpPr>
        <p:spPr>
          <a:xfrm>
            <a:off x="-2380" y="5618262"/>
            <a:ext cx="4655329" cy="923330"/>
          </a:xfrm>
          <a:prstGeom prst="chevron">
            <a:avLst/>
          </a:prstGeom>
          <a:solidFill>
            <a:schemeClr val="accent1">
              <a:lumMod val="20000"/>
              <a:lumOff val="80000"/>
            </a:schemeClr>
          </a:solidFill>
          <a:ln>
            <a:solidFill>
              <a:schemeClr val="accent1">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solidFill>
                  <a:srgbClr val="FF0000"/>
                </a:solidFill>
                <a:latin typeface="Corbel"/>
              </a:rPr>
              <a:t>Most expensive property type is a timeshare and the least expensive is a house to stay</a:t>
            </a:r>
          </a:p>
        </p:txBody>
      </p:sp>
      <p:sp>
        <p:nvSpPr>
          <p:cNvPr id="6" name="TextBox 5">
            <a:extLst>
              <a:ext uri="{FF2B5EF4-FFF2-40B4-BE49-F238E27FC236}">
                <a16:creationId xmlns:a16="http://schemas.microsoft.com/office/drawing/2014/main" id="{6CCC615E-7D03-4258-F4B4-B8EE0193A75A}"/>
              </a:ext>
            </a:extLst>
          </p:cNvPr>
          <p:cNvSpPr txBox="1"/>
          <p:nvPr/>
        </p:nvSpPr>
        <p:spPr>
          <a:xfrm>
            <a:off x="73742" y="651927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p>
        </p:txBody>
      </p:sp>
    </p:spTree>
    <p:extLst>
      <p:ext uri="{BB962C8B-B14F-4D97-AF65-F5344CB8AC3E}">
        <p14:creationId xmlns:p14="http://schemas.microsoft.com/office/powerpoint/2010/main" val="2861330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9" name="Google Shape;589;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29</a:t>
            </a:fld>
            <a:endParaRPr/>
          </a:p>
        </p:txBody>
      </p:sp>
      <p:sp>
        <p:nvSpPr>
          <p:cNvPr id="5" name="TextBox 4">
            <a:extLst>
              <a:ext uri="{FF2B5EF4-FFF2-40B4-BE49-F238E27FC236}">
                <a16:creationId xmlns:a16="http://schemas.microsoft.com/office/drawing/2014/main" id="{DDA83127-B3E8-3A60-EFE8-0C5F03053B72}"/>
              </a:ext>
            </a:extLst>
          </p:cNvPr>
          <p:cNvSpPr txBox="1"/>
          <p:nvPr/>
        </p:nvSpPr>
        <p:spPr>
          <a:xfrm>
            <a:off x="336590" y="1659285"/>
            <a:ext cx="4682449" cy="353943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IN" sz="1600">
                <a:latin typeface="Consolas"/>
              </a:rPr>
              <a:t># Create a histogram of the Price column</a:t>
            </a:r>
          </a:p>
          <a:p>
            <a:pPr rtl="0"/>
            <a:r>
              <a:rPr lang="en-IN" sz="1600" err="1">
                <a:latin typeface="Consolas"/>
              </a:rPr>
              <a:t>plt.figure</a:t>
            </a:r>
            <a:r>
              <a:rPr lang="en-IN" sz="1600">
                <a:latin typeface="Consolas"/>
              </a:rPr>
              <a:t>(</a:t>
            </a:r>
            <a:r>
              <a:rPr lang="en-IN" sz="1600" err="1">
                <a:latin typeface="Consolas"/>
              </a:rPr>
              <a:t>figsize</a:t>
            </a:r>
            <a:r>
              <a:rPr lang="en-IN" sz="1600">
                <a:latin typeface="Consolas"/>
              </a:rPr>
              <a:t>=(</a:t>
            </a:r>
            <a:r>
              <a:rPr lang="en-IN" sz="1600">
                <a:solidFill>
                  <a:srgbClr val="2B9B62"/>
                </a:solidFill>
                <a:effectLst/>
                <a:latin typeface="Consolas"/>
              </a:rPr>
              <a:t>10</a:t>
            </a:r>
            <a:r>
              <a:rPr lang="en-IN" sz="1600">
                <a:latin typeface="Consolas"/>
              </a:rPr>
              <a:t>, </a:t>
            </a:r>
            <a:r>
              <a:rPr lang="en-IN" sz="1600">
                <a:solidFill>
                  <a:srgbClr val="2B9B62"/>
                </a:solidFill>
                <a:effectLst/>
                <a:latin typeface="Consolas"/>
              </a:rPr>
              <a:t>6</a:t>
            </a:r>
            <a:r>
              <a:rPr lang="en-IN" sz="1600">
                <a:latin typeface="Consolas"/>
              </a:rPr>
              <a:t>))</a:t>
            </a:r>
          </a:p>
          <a:p>
            <a:pPr rtl="0"/>
            <a:r>
              <a:rPr lang="en-IN" sz="1600" err="1">
                <a:latin typeface="Consolas"/>
              </a:rPr>
              <a:t>plt.hist</a:t>
            </a:r>
            <a:r>
              <a:rPr lang="en-IN" sz="1600">
                <a:latin typeface="Consolas"/>
              </a:rPr>
              <a:t>(data[</a:t>
            </a:r>
            <a:r>
              <a:rPr lang="en-IN" sz="1600">
                <a:solidFill>
                  <a:srgbClr val="B6424C"/>
                </a:solidFill>
                <a:effectLst/>
                <a:latin typeface="Consolas"/>
              </a:rPr>
              <a:t>'Price'</a:t>
            </a:r>
            <a:r>
              <a:rPr lang="en-IN" sz="1600">
                <a:latin typeface="Consolas"/>
              </a:rPr>
              <a:t>], bins=</a:t>
            </a:r>
            <a:r>
              <a:rPr lang="en-IN" sz="1600">
                <a:solidFill>
                  <a:srgbClr val="2B9B62"/>
                </a:solidFill>
                <a:effectLst/>
                <a:latin typeface="Consolas"/>
              </a:rPr>
              <a:t>50</a:t>
            </a:r>
            <a:r>
              <a:rPr lang="en-IN" sz="1600">
                <a:latin typeface="Consolas"/>
              </a:rPr>
              <a:t>, </a:t>
            </a:r>
            <a:r>
              <a:rPr lang="en-IN" sz="1600" err="1">
                <a:latin typeface="Consolas"/>
              </a:rPr>
              <a:t>color</a:t>
            </a:r>
            <a:r>
              <a:rPr lang="en-IN" sz="1600">
                <a:latin typeface="Consolas"/>
              </a:rPr>
              <a:t>=</a:t>
            </a:r>
            <a:r>
              <a:rPr lang="en-IN" sz="1600">
                <a:solidFill>
                  <a:srgbClr val="B6424C"/>
                </a:solidFill>
                <a:effectLst/>
                <a:latin typeface="Consolas"/>
              </a:rPr>
              <a:t>'blue'</a:t>
            </a:r>
            <a:r>
              <a:rPr lang="en-IN" sz="1600">
                <a:latin typeface="Consolas"/>
              </a:rPr>
              <a:t>, alpha=</a:t>
            </a:r>
            <a:r>
              <a:rPr lang="en-IN" sz="1600">
                <a:solidFill>
                  <a:srgbClr val="2B9B62"/>
                </a:solidFill>
                <a:effectLst/>
                <a:latin typeface="Consolas"/>
              </a:rPr>
              <a:t>0.7</a:t>
            </a:r>
            <a:r>
              <a:rPr lang="en-IN" sz="1600">
                <a:latin typeface="Consolas"/>
              </a:rPr>
              <a:t>)</a:t>
            </a:r>
          </a:p>
          <a:p>
            <a:pPr rtl="0"/>
            <a:r>
              <a:rPr lang="en-IN" sz="1600" err="1">
                <a:latin typeface="Consolas"/>
              </a:rPr>
              <a:t>plt.title</a:t>
            </a:r>
            <a:r>
              <a:rPr lang="en-IN" sz="1600">
                <a:latin typeface="Consolas"/>
              </a:rPr>
              <a:t>(</a:t>
            </a:r>
            <a:r>
              <a:rPr lang="en-IN" sz="1600">
                <a:solidFill>
                  <a:srgbClr val="B6424C"/>
                </a:solidFill>
                <a:effectLst/>
                <a:latin typeface="Consolas"/>
              </a:rPr>
              <a:t>'Distribution of Airbnb Listing Prices'</a:t>
            </a:r>
            <a:r>
              <a:rPr lang="en-IN" sz="1600">
                <a:latin typeface="Consolas"/>
              </a:rPr>
              <a:t>)</a:t>
            </a:r>
          </a:p>
          <a:p>
            <a:pPr rtl="0"/>
            <a:r>
              <a:rPr lang="en-IN" sz="1600" err="1">
                <a:latin typeface="Consolas"/>
              </a:rPr>
              <a:t>plt.xlabel</a:t>
            </a:r>
            <a:r>
              <a:rPr lang="en-IN" sz="1600">
                <a:latin typeface="Consolas"/>
              </a:rPr>
              <a:t>(</a:t>
            </a:r>
            <a:r>
              <a:rPr lang="en-IN" sz="1600">
                <a:solidFill>
                  <a:srgbClr val="B6424C"/>
                </a:solidFill>
                <a:effectLst/>
                <a:latin typeface="Consolas"/>
              </a:rPr>
              <a:t>'Price ($)'</a:t>
            </a:r>
            <a:r>
              <a:rPr lang="en-IN" sz="1600">
                <a:latin typeface="Consolas"/>
              </a:rPr>
              <a:t>)</a:t>
            </a:r>
          </a:p>
          <a:p>
            <a:pPr rtl="0"/>
            <a:r>
              <a:rPr lang="en-IN" sz="1600" err="1">
                <a:latin typeface="Consolas"/>
              </a:rPr>
              <a:t>plt.ylabel</a:t>
            </a:r>
            <a:r>
              <a:rPr lang="en-IN" sz="1600">
                <a:latin typeface="Consolas"/>
              </a:rPr>
              <a:t>(</a:t>
            </a:r>
            <a:r>
              <a:rPr lang="en-IN" sz="1600">
                <a:solidFill>
                  <a:srgbClr val="B6424C"/>
                </a:solidFill>
                <a:effectLst/>
                <a:latin typeface="Consolas"/>
              </a:rPr>
              <a:t>'Number of Listings'</a:t>
            </a:r>
            <a:r>
              <a:rPr lang="en-IN" sz="1600">
                <a:latin typeface="Consolas"/>
              </a:rPr>
              <a:t>)</a:t>
            </a:r>
          </a:p>
          <a:p>
            <a:pPr rtl="0"/>
            <a:endParaRPr lang="en-IN" sz="1600">
              <a:latin typeface="Consolas" panose="020B0609020204030204" pitchFamily="49" charset="0"/>
            </a:endParaRPr>
          </a:p>
          <a:p>
            <a:pPr rtl="0"/>
            <a:endParaRPr lang="en-IN" sz="1600">
              <a:latin typeface="Consolas" panose="020B0609020204030204" pitchFamily="49" charset="0"/>
            </a:endParaRPr>
          </a:p>
          <a:p>
            <a:pPr rtl="0"/>
            <a:r>
              <a:rPr lang="en-IN" sz="1600">
                <a:latin typeface="Consolas"/>
              </a:rPr>
              <a:t># Show the histogram</a:t>
            </a:r>
          </a:p>
          <a:p>
            <a:pPr rtl="0"/>
            <a:r>
              <a:rPr lang="en-IN" sz="1600" err="1">
                <a:latin typeface="Consolas"/>
              </a:rPr>
              <a:t>plt.show</a:t>
            </a:r>
            <a:r>
              <a:rPr lang="en-IN" sz="1600">
                <a:latin typeface="Consolas"/>
              </a:rPr>
              <a:t>()</a:t>
            </a:r>
          </a:p>
          <a:p>
            <a:endParaRPr lang="en-US" sz="1600">
              <a:solidFill>
                <a:srgbClr val="008000"/>
              </a:solidFill>
              <a:latin typeface="Consolas" panose="020B0609020204030204" pitchFamily="49" charset="0"/>
            </a:endParaRPr>
          </a:p>
          <a:p>
            <a:endParaRPr lang="en-US" sz="1600">
              <a:latin typeface="Consolas" panose="020B0609020204030204" pitchFamily="49" charset="0"/>
            </a:endParaRPr>
          </a:p>
        </p:txBody>
      </p:sp>
      <p:sp>
        <p:nvSpPr>
          <p:cNvPr id="7" name="Google Shape;366;p51">
            <a:extLst>
              <a:ext uri="{FF2B5EF4-FFF2-40B4-BE49-F238E27FC236}">
                <a16:creationId xmlns:a16="http://schemas.microsoft.com/office/drawing/2014/main" id="{58E6EFD1-AE7A-511B-7B2E-F4D401D33ECB}"/>
              </a:ext>
            </a:extLst>
          </p:cNvPr>
          <p:cNvSpPr txBox="1">
            <a:spLocks noGrp="1"/>
          </p:cNvSpPr>
          <p:nvPr>
            <p:ph type="title"/>
          </p:nvPr>
        </p:nvSpPr>
        <p:spPr>
          <a:xfrm>
            <a:off x="804403" y="521836"/>
            <a:ext cx="10214400" cy="748800"/>
          </a:xfrm>
          <a:prstGeom prst="rect">
            <a:avLst/>
          </a:prstGeom>
        </p:spPr>
        <p:txBody>
          <a:bodyPr spcFirstLastPara="1" wrap="square" lIns="91425" tIns="45700" rIns="91425" bIns="45700" anchor="ctr" anchorCtr="0">
            <a:noAutofit/>
          </a:bodyPr>
          <a:lstStyle/>
          <a:p>
            <a:pPr algn="l"/>
            <a:r>
              <a:rPr lang="en-IN" sz="3200">
                <a:latin typeface="Corbel"/>
              </a:rPr>
              <a:t>   Visual - Histogram</a:t>
            </a:r>
          </a:p>
        </p:txBody>
      </p:sp>
      <p:pic>
        <p:nvPicPr>
          <p:cNvPr id="6" name="Picture 5" descr="A graph of a distribution of airbnb listing">
            <a:extLst>
              <a:ext uri="{FF2B5EF4-FFF2-40B4-BE49-F238E27FC236}">
                <a16:creationId xmlns:a16="http://schemas.microsoft.com/office/drawing/2014/main" id="{EB4DBA8A-8EA2-9E29-C16D-7A5129DA00CC}"/>
              </a:ext>
            </a:extLst>
          </p:cNvPr>
          <p:cNvPicPr>
            <a:picLocks noChangeAspect="1"/>
          </p:cNvPicPr>
          <p:nvPr/>
        </p:nvPicPr>
        <p:blipFill>
          <a:blip r:embed="rId3"/>
          <a:stretch>
            <a:fillRect/>
          </a:stretch>
        </p:blipFill>
        <p:spPr>
          <a:xfrm>
            <a:off x="5358847" y="1446424"/>
            <a:ext cx="6415282" cy="3965152"/>
          </a:xfrm>
          <a:prstGeom prst="rect">
            <a:avLst/>
          </a:prstGeom>
        </p:spPr>
      </p:pic>
      <p:sp>
        <p:nvSpPr>
          <p:cNvPr id="3" name="TextBox 2">
            <a:extLst>
              <a:ext uri="{FF2B5EF4-FFF2-40B4-BE49-F238E27FC236}">
                <a16:creationId xmlns:a16="http://schemas.microsoft.com/office/drawing/2014/main" id="{B219CD07-5C28-41F6-3AB5-C6108A82F062}"/>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p>
        </p:txBody>
      </p:sp>
      <p:sp>
        <p:nvSpPr>
          <p:cNvPr id="9" name="TextBox 8">
            <a:extLst>
              <a:ext uri="{FF2B5EF4-FFF2-40B4-BE49-F238E27FC236}">
                <a16:creationId xmlns:a16="http://schemas.microsoft.com/office/drawing/2014/main" id="{BDFF26DF-DF81-2F4E-E727-251D9864FF04}"/>
              </a:ext>
            </a:extLst>
          </p:cNvPr>
          <p:cNvSpPr txBox="1"/>
          <p:nvPr/>
        </p:nvSpPr>
        <p:spPr>
          <a:xfrm>
            <a:off x="515780" y="5435382"/>
            <a:ext cx="4655329" cy="646331"/>
          </a:xfrm>
          <a:prstGeom prst="chevron">
            <a:avLst/>
          </a:prstGeom>
          <a:solidFill>
            <a:schemeClr val="accent1">
              <a:lumMod val="20000"/>
              <a:lumOff val="80000"/>
            </a:schemeClr>
          </a:solidFill>
          <a:ln>
            <a:solidFill>
              <a:schemeClr val="accent1">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solidFill>
                  <a:srgbClr val="FF5A5F"/>
                </a:solidFill>
                <a:latin typeface="Corbel"/>
              </a:rPr>
              <a:t>There are more affordable </a:t>
            </a:r>
            <a:r>
              <a:rPr lang="en-US" sz="1800" b="1" i="1" err="1">
                <a:solidFill>
                  <a:srgbClr val="FF5A5F"/>
                </a:solidFill>
                <a:latin typeface="Corbel"/>
              </a:rPr>
              <a:t>Airbnbs</a:t>
            </a:r>
            <a:r>
              <a:rPr lang="en-US" sz="1800" b="1" i="1">
                <a:solidFill>
                  <a:srgbClr val="FF5A5F"/>
                </a:solidFill>
                <a:latin typeface="Corbel"/>
              </a:rPr>
              <a:t> available than expensive ones</a:t>
            </a:r>
            <a:endParaRPr lang="en-US" sz="1800" b="1" i="1">
              <a:solidFill>
                <a:srgbClr val="FF5A5F"/>
              </a:solidFill>
            </a:endParaRPr>
          </a:p>
        </p:txBody>
      </p:sp>
    </p:spTree>
    <p:extLst>
      <p:ext uri="{BB962C8B-B14F-4D97-AF65-F5344CB8AC3E}">
        <p14:creationId xmlns:p14="http://schemas.microsoft.com/office/powerpoint/2010/main" val="1845081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988758" y="546416"/>
            <a:ext cx="10214400" cy="748800"/>
          </a:xfrm>
          <a:prstGeom prst="rect">
            <a:avLst/>
          </a:prstGeom>
        </p:spPr>
        <p:txBody>
          <a:bodyPr spcFirstLastPara="1" wrap="square" lIns="91425" tIns="45700" rIns="91425" bIns="45700" anchor="ctr" anchorCtr="0">
            <a:noAutofit/>
          </a:bodyPr>
          <a:lstStyle/>
          <a:p>
            <a:pPr algn="l"/>
            <a:r>
              <a:rPr lang="en-IN" sz="4400">
                <a:latin typeface="Corbel"/>
              </a:rPr>
              <a:t>  Client Overview</a:t>
            </a:r>
            <a:endParaRPr lang="en-IN" sz="4400">
              <a:latin typeface="Corbel" panose="020B0503020204020204" pitchFamily="34" charset="0"/>
            </a:endParaRPr>
          </a:p>
        </p:txBody>
      </p:sp>
      <p:sp>
        <p:nvSpPr>
          <p:cNvPr id="264" name="Google Shape;264;p45"/>
          <p:cNvSpPr/>
          <p:nvPr/>
        </p:nvSpPr>
        <p:spPr>
          <a:xfrm>
            <a:off x="1213262" y="1125756"/>
            <a:ext cx="23665" cy="347"/>
          </a:xfrm>
          <a:custGeom>
            <a:avLst/>
            <a:gdLst/>
            <a:ahLst/>
            <a:cxnLst/>
            <a:rect l="l" t="t" r="r" b="b"/>
            <a:pathLst>
              <a:path w="74" h="1" extrusionOk="0">
                <a:moveTo>
                  <a:pt x="74" y="1"/>
                </a:moveTo>
                <a:lnTo>
                  <a:pt x="0" y="1"/>
                </a:lnTo>
                <a:lnTo>
                  <a:pt x="0" y="1"/>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6" name="TextBox 22">
            <a:extLst>
              <a:ext uri="{FF2B5EF4-FFF2-40B4-BE49-F238E27FC236}">
                <a16:creationId xmlns:a16="http://schemas.microsoft.com/office/drawing/2014/main" id="{EAF316B7-DABF-31F3-D4AC-0CDAAB909E56}"/>
              </a:ext>
            </a:extLst>
          </p:cNvPr>
          <p:cNvSpPr txBox="1"/>
          <p:nvPr/>
        </p:nvSpPr>
        <p:spPr>
          <a:xfrm>
            <a:off x="8432849" y="7170333"/>
            <a:ext cx="2745282" cy="62847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185"/>
              </a:lnSpc>
              <a:spcBef>
                <a:spcPct val="0"/>
              </a:spcBef>
            </a:pPr>
            <a:r>
              <a:rPr lang="en-US" sz="3757">
                <a:solidFill>
                  <a:srgbClr val="051D40"/>
                </a:solidFill>
                <a:latin typeface="DM Sans Bold"/>
              </a:rPr>
              <a:t>May</a:t>
            </a:r>
          </a:p>
        </p:txBody>
      </p:sp>
      <p:grpSp>
        <p:nvGrpSpPr>
          <p:cNvPr id="31" name="Group 30">
            <a:extLst>
              <a:ext uri="{FF2B5EF4-FFF2-40B4-BE49-F238E27FC236}">
                <a16:creationId xmlns:a16="http://schemas.microsoft.com/office/drawing/2014/main" id="{0EB5D62B-BD16-2F33-4867-BEE2BDF71A80}"/>
              </a:ext>
            </a:extLst>
          </p:cNvPr>
          <p:cNvGrpSpPr/>
          <p:nvPr/>
        </p:nvGrpSpPr>
        <p:grpSpPr>
          <a:xfrm>
            <a:off x="4123969" y="1654607"/>
            <a:ext cx="3948391" cy="1002689"/>
            <a:chOff x="7060209" y="2145669"/>
            <a:chExt cx="2565722" cy="768486"/>
          </a:xfrm>
        </p:grpSpPr>
        <p:sp>
          <p:nvSpPr>
            <p:cNvPr id="41" name="Freeform 3">
              <a:extLst>
                <a:ext uri="{FF2B5EF4-FFF2-40B4-BE49-F238E27FC236}">
                  <a16:creationId xmlns:a16="http://schemas.microsoft.com/office/drawing/2014/main" id="{E609C36E-C996-344B-D2C1-1F7FF8170B48}"/>
                </a:ext>
              </a:extLst>
            </p:cNvPr>
            <p:cNvSpPr/>
            <p:nvPr/>
          </p:nvSpPr>
          <p:spPr>
            <a:xfrm>
              <a:off x="7060209" y="2183769"/>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chemeClr val="accent1"/>
            </a:solidFill>
          </p:spPr>
          <p:txBody>
            <a:bodyPr lIns="91440" tIns="45720" rIns="91440" bIns="45720" anchor="t"/>
            <a:lstStyle/>
            <a:p>
              <a:r>
                <a:rPr lang="en-US"/>
                <a:t>            </a:t>
              </a:r>
            </a:p>
            <a:p>
              <a:r>
                <a:rPr lang="en-US" sz="2000" b="1">
                  <a:latin typeface="Corbel"/>
                </a:rPr>
                <a:t>                          Industry  </a:t>
              </a:r>
            </a:p>
          </p:txBody>
        </p:sp>
        <p:sp>
          <p:nvSpPr>
            <p:cNvPr id="42" name="TextBox 4">
              <a:extLst>
                <a:ext uri="{FF2B5EF4-FFF2-40B4-BE49-F238E27FC236}">
                  <a16:creationId xmlns:a16="http://schemas.microsoft.com/office/drawing/2014/main" id="{8C12DB9C-EB80-93E5-03D2-A1D4EB1DAC91}"/>
                </a:ext>
              </a:extLst>
            </p:cNvPr>
            <p:cNvSpPr txBox="1"/>
            <p:nvPr/>
          </p:nvSpPr>
          <p:spPr>
            <a:xfrm>
              <a:off x="7238009" y="2145669"/>
              <a:ext cx="2311722" cy="76848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endParaRPr/>
            </a:p>
          </p:txBody>
        </p:sp>
      </p:grpSp>
      <p:grpSp>
        <p:nvGrpSpPr>
          <p:cNvPr id="32" name="Group 31">
            <a:extLst>
              <a:ext uri="{FF2B5EF4-FFF2-40B4-BE49-F238E27FC236}">
                <a16:creationId xmlns:a16="http://schemas.microsoft.com/office/drawing/2014/main" id="{03024756-7A42-C353-E6BE-5C9626798803}"/>
              </a:ext>
            </a:extLst>
          </p:cNvPr>
          <p:cNvGrpSpPr/>
          <p:nvPr/>
        </p:nvGrpSpPr>
        <p:grpSpPr>
          <a:xfrm rot="-10800000">
            <a:off x="3157557" y="2667459"/>
            <a:ext cx="3948391" cy="1002689"/>
            <a:chOff x="6093797" y="3330397"/>
            <a:chExt cx="2565722" cy="768486"/>
          </a:xfrm>
        </p:grpSpPr>
        <p:sp>
          <p:nvSpPr>
            <p:cNvPr id="39" name="Freeform 6">
              <a:extLst>
                <a:ext uri="{FF2B5EF4-FFF2-40B4-BE49-F238E27FC236}">
                  <a16:creationId xmlns:a16="http://schemas.microsoft.com/office/drawing/2014/main" id="{931C091B-1C66-42AD-3CDD-4E5BB72B78C5}"/>
                </a:ext>
              </a:extLst>
            </p:cNvPr>
            <p:cNvSpPr/>
            <p:nvPr/>
          </p:nvSpPr>
          <p:spPr>
            <a:xfrm>
              <a:off x="6093797" y="3368497"/>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chemeClr val="accent1">
                <a:lumMod val="60000"/>
                <a:lumOff val="40000"/>
              </a:schemeClr>
            </a:solidFill>
          </p:spPr>
          <p:txBody>
            <a:bodyPr lIns="91440" tIns="45720" rIns="91440" bIns="45720" anchor="t"/>
            <a:lstStyle/>
            <a:p>
              <a:endParaRPr lang="en-US"/>
            </a:p>
          </p:txBody>
        </p:sp>
        <p:sp>
          <p:nvSpPr>
            <p:cNvPr id="40" name="TextBox 7">
              <a:extLst>
                <a:ext uri="{FF2B5EF4-FFF2-40B4-BE49-F238E27FC236}">
                  <a16:creationId xmlns:a16="http://schemas.microsoft.com/office/drawing/2014/main" id="{A659D5D8-463E-19D6-7F7F-E49015668AA5}"/>
                </a:ext>
              </a:extLst>
            </p:cNvPr>
            <p:cNvSpPr txBox="1"/>
            <p:nvPr/>
          </p:nvSpPr>
          <p:spPr>
            <a:xfrm>
              <a:off x="6271597" y="3330397"/>
              <a:ext cx="2311722" cy="76848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endParaRPr/>
            </a:p>
          </p:txBody>
        </p:sp>
      </p:grpSp>
      <p:grpSp>
        <p:nvGrpSpPr>
          <p:cNvPr id="33" name="Group 32">
            <a:extLst>
              <a:ext uri="{FF2B5EF4-FFF2-40B4-BE49-F238E27FC236}">
                <a16:creationId xmlns:a16="http://schemas.microsoft.com/office/drawing/2014/main" id="{07AEE3D3-0829-942F-3EDF-94D3C3D9C4FA}"/>
              </a:ext>
            </a:extLst>
          </p:cNvPr>
          <p:cNvGrpSpPr/>
          <p:nvPr/>
        </p:nvGrpSpPr>
        <p:grpSpPr>
          <a:xfrm>
            <a:off x="4788375" y="3607503"/>
            <a:ext cx="3948391" cy="1002689"/>
            <a:chOff x="7724615" y="4515126"/>
            <a:chExt cx="2565722" cy="768486"/>
          </a:xfrm>
        </p:grpSpPr>
        <p:sp>
          <p:nvSpPr>
            <p:cNvPr id="37" name="Freeform 9">
              <a:extLst>
                <a:ext uri="{FF2B5EF4-FFF2-40B4-BE49-F238E27FC236}">
                  <a16:creationId xmlns:a16="http://schemas.microsoft.com/office/drawing/2014/main" id="{761C0612-7420-6C57-615B-4175F5A364BB}"/>
                </a:ext>
              </a:extLst>
            </p:cNvPr>
            <p:cNvSpPr/>
            <p:nvPr/>
          </p:nvSpPr>
          <p:spPr>
            <a:xfrm>
              <a:off x="7724615" y="4553226"/>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chemeClr val="accent1">
                <a:lumMod val="40000"/>
                <a:lumOff val="60000"/>
              </a:schemeClr>
            </a:solidFill>
          </p:spPr>
          <p:txBody>
            <a:bodyPr lIns="91440" tIns="45720" rIns="91440" bIns="45720" anchor="t"/>
            <a:lstStyle/>
            <a:p>
              <a:endParaRPr lang="en-US"/>
            </a:p>
            <a:p>
              <a:r>
                <a:rPr lang="en-US"/>
                <a:t>                       </a:t>
              </a:r>
              <a:r>
                <a:rPr lang="en-US" sz="2000" b="1">
                  <a:latin typeface="Corbel"/>
                </a:rPr>
                <a:t>Service Overview</a:t>
              </a:r>
            </a:p>
          </p:txBody>
        </p:sp>
        <p:sp>
          <p:nvSpPr>
            <p:cNvPr id="38" name="TextBox 10">
              <a:extLst>
                <a:ext uri="{FF2B5EF4-FFF2-40B4-BE49-F238E27FC236}">
                  <a16:creationId xmlns:a16="http://schemas.microsoft.com/office/drawing/2014/main" id="{85B2626B-9BDC-D145-5FF3-3EE6DBBE091B}"/>
                </a:ext>
              </a:extLst>
            </p:cNvPr>
            <p:cNvSpPr txBox="1"/>
            <p:nvPr/>
          </p:nvSpPr>
          <p:spPr>
            <a:xfrm>
              <a:off x="7902415" y="4515126"/>
              <a:ext cx="2311722" cy="76848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endParaRPr/>
            </a:p>
          </p:txBody>
        </p:sp>
      </p:grpSp>
      <p:grpSp>
        <p:nvGrpSpPr>
          <p:cNvPr id="34" name="Group 33">
            <a:extLst>
              <a:ext uri="{FF2B5EF4-FFF2-40B4-BE49-F238E27FC236}">
                <a16:creationId xmlns:a16="http://schemas.microsoft.com/office/drawing/2014/main" id="{7B78BE66-DC9B-5866-E6F2-A9DC37D04890}"/>
              </a:ext>
            </a:extLst>
          </p:cNvPr>
          <p:cNvGrpSpPr/>
          <p:nvPr/>
        </p:nvGrpSpPr>
        <p:grpSpPr>
          <a:xfrm rot="-10800000">
            <a:off x="3821963" y="4630519"/>
            <a:ext cx="3948391" cy="1002689"/>
            <a:chOff x="6758203" y="5699855"/>
            <a:chExt cx="2565722" cy="768486"/>
          </a:xfrm>
        </p:grpSpPr>
        <p:sp>
          <p:nvSpPr>
            <p:cNvPr id="35" name="Freeform 12">
              <a:extLst>
                <a:ext uri="{FF2B5EF4-FFF2-40B4-BE49-F238E27FC236}">
                  <a16:creationId xmlns:a16="http://schemas.microsoft.com/office/drawing/2014/main" id="{196C54DE-5992-EF27-F9BB-C3930F36FBF4}"/>
                </a:ext>
              </a:extLst>
            </p:cNvPr>
            <p:cNvSpPr/>
            <p:nvPr/>
          </p:nvSpPr>
          <p:spPr>
            <a:xfrm>
              <a:off x="6758203" y="5737955"/>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chemeClr val="accent1">
                <a:lumMod val="20000"/>
                <a:lumOff val="80000"/>
              </a:schemeClr>
            </a:solidFill>
          </p:spPr>
          <p:txBody>
            <a:bodyPr/>
            <a:lstStyle/>
            <a:p>
              <a:endParaRPr lang="en-US"/>
            </a:p>
          </p:txBody>
        </p:sp>
        <p:sp>
          <p:nvSpPr>
            <p:cNvPr id="36" name="TextBox 13">
              <a:extLst>
                <a:ext uri="{FF2B5EF4-FFF2-40B4-BE49-F238E27FC236}">
                  <a16:creationId xmlns:a16="http://schemas.microsoft.com/office/drawing/2014/main" id="{1517CF50-8D09-D14F-3EB0-5C11D67DAAA1}"/>
                </a:ext>
              </a:extLst>
            </p:cNvPr>
            <p:cNvSpPr txBox="1"/>
            <p:nvPr/>
          </p:nvSpPr>
          <p:spPr>
            <a:xfrm>
              <a:off x="6936003" y="5699855"/>
              <a:ext cx="2311722" cy="76848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endParaRPr/>
            </a:p>
          </p:txBody>
        </p:sp>
      </p:grpSp>
      <p:sp>
        <p:nvSpPr>
          <p:cNvPr id="44" name="TextBox 43">
            <a:extLst>
              <a:ext uri="{FF2B5EF4-FFF2-40B4-BE49-F238E27FC236}">
                <a16:creationId xmlns:a16="http://schemas.microsoft.com/office/drawing/2014/main" id="{D7435F96-A904-0AB1-06DF-2E0E8A79A624}"/>
              </a:ext>
            </a:extLst>
          </p:cNvPr>
          <p:cNvSpPr txBox="1"/>
          <p:nvPr/>
        </p:nvSpPr>
        <p:spPr>
          <a:xfrm>
            <a:off x="8153400" y="1783080"/>
            <a:ext cx="3164840"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a:latin typeface="Corbel"/>
                <a:cs typeface="Calibri"/>
              </a:rPr>
              <a:t>Hospitality and Short-term Residential Rentals </a:t>
            </a:r>
            <a:r>
              <a:rPr lang="en-US" sz="2500">
                <a:latin typeface="Calibri"/>
                <a:cs typeface="Calibri"/>
              </a:rPr>
              <a:t> </a:t>
            </a:r>
            <a:endParaRPr lang="en-US"/>
          </a:p>
        </p:txBody>
      </p:sp>
      <p:sp>
        <p:nvSpPr>
          <p:cNvPr id="45" name="TextBox 44">
            <a:extLst>
              <a:ext uri="{FF2B5EF4-FFF2-40B4-BE49-F238E27FC236}">
                <a16:creationId xmlns:a16="http://schemas.microsoft.com/office/drawing/2014/main" id="{BBA182BB-EE2D-200C-ECD8-48478E138807}"/>
              </a:ext>
            </a:extLst>
          </p:cNvPr>
          <p:cNvSpPr txBox="1"/>
          <p:nvPr/>
        </p:nvSpPr>
        <p:spPr>
          <a:xfrm>
            <a:off x="452119" y="2646680"/>
            <a:ext cx="31445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a:latin typeface="Corbel"/>
              </a:rPr>
              <a:t>Platform for hosting and booking accommodations globally</a:t>
            </a:r>
          </a:p>
        </p:txBody>
      </p:sp>
      <p:sp>
        <p:nvSpPr>
          <p:cNvPr id="46" name="TextBox 45">
            <a:extLst>
              <a:ext uri="{FF2B5EF4-FFF2-40B4-BE49-F238E27FC236}">
                <a16:creationId xmlns:a16="http://schemas.microsoft.com/office/drawing/2014/main" id="{1BBBF844-CFCE-E94E-130A-F9217A57CB8E}"/>
              </a:ext>
            </a:extLst>
          </p:cNvPr>
          <p:cNvSpPr txBox="1"/>
          <p:nvPr/>
        </p:nvSpPr>
        <p:spPr>
          <a:xfrm>
            <a:off x="8742678" y="3449320"/>
            <a:ext cx="3429000"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a:latin typeface="Corbel"/>
                <a:cs typeface="Calibri"/>
              </a:rPr>
              <a:t>Airbnb operates an online marketplace for lodging, primarily homestays for vacation rentals, and tourism activities </a:t>
            </a:r>
            <a:r>
              <a:rPr lang="en-US" sz="1800">
                <a:latin typeface="Corbel"/>
                <a:cs typeface="Calibri"/>
              </a:rPr>
              <a:t> </a:t>
            </a:r>
            <a:endParaRPr lang="en-IN" sz="1800">
              <a:latin typeface="Corbel"/>
              <a:cs typeface="Calibri"/>
            </a:endParaRPr>
          </a:p>
          <a:p>
            <a:endParaRPr lang="en-IN" sz="2500">
              <a:latin typeface="Calibri"/>
            </a:endParaRPr>
          </a:p>
        </p:txBody>
      </p:sp>
      <p:sp>
        <p:nvSpPr>
          <p:cNvPr id="47" name="TextBox 46">
            <a:extLst>
              <a:ext uri="{FF2B5EF4-FFF2-40B4-BE49-F238E27FC236}">
                <a16:creationId xmlns:a16="http://schemas.microsoft.com/office/drawing/2014/main" id="{A662D8D0-D74D-38F4-81CB-AE61352F11BE}"/>
              </a:ext>
            </a:extLst>
          </p:cNvPr>
          <p:cNvSpPr txBox="1"/>
          <p:nvPr/>
        </p:nvSpPr>
        <p:spPr>
          <a:xfrm>
            <a:off x="939798" y="4668520"/>
            <a:ext cx="3164840"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a:latin typeface="Corbel"/>
                <a:cs typeface="Calibri"/>
              </a:rPr>
              <a:t>Leader in global market for travel and short-term rentals booking</a:t>
            </a:r>
          </a:p>
          <a:p>
            <a:endParaRPr lang="en-IN" sz="2500">
              <a:latin typeface="Calibri"/>
            </a:endParaRPr>
          </a:p>
        </p:txBody>
      </p:sp>
      <p:sp>
        <p:nvSpPr>
          <p:cNvPr id="49" name="TextBox 48">
            <a:extLst>
              <a:ext uri="{FF2B5EF4-FFF2-40B4-BE49-F238E27FC236}">
                <a16:creationId xmlns:a16="http://schemas.microsoft.com/office/drawing/2014/main" id="{9372159B-B9E3-A32A-ED6C-1A668CB501D5}"/>
              </a:ext>
            </a:extLst>
          </p:cNvPr>
          <p:cNvSpPr txBox="1"/>
          <p:nvPr/>
        </p:nvSpPr>
        <p:spPr>
          <a:xfrm>
            <a:off x="3586480" y="2936240"/>
            <a:ext cx="29718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rbel"/>
              </a:rPr>
              <a:t>        Core Business</a:t>
            </a:r>
          </a:p>
        </p:txBody>
      </p:sp>
      <p:sp>
        <p:nvSpPr>
          <p:cNvPr id="50" name="TextBox 49">
            <a:extLst>
              <a:ext uri="{FF2B5EF4-FFF2-40B4-BE49-F238E27FC236}">
                <a16:creationId xmlns:a16="http://schemas.microsoft.com/office/drawing/2014/main" id="{62B207DC-D2A1-3505-A351-A4A294E38CA6}"/>
              </a:ext>
            </a:extLst>
          </p:cNvPr>
          <p:cNvSpPr txBox="1"/>
          <p:nvPr/>
        </p:nvSpPr>
        <p:spPr>
          <a:xfrm>
            <a:off x="4612639" y="4927600"/>
            <a:ext cx="29718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rbel"/>
              </a:rPr>
              <a:t>Market Position</a:t>
            </a:r>
          </a:p>
        </p:txBody>
      </p:sp>
      <p:sp>
        <p:nvSpPr>
          <p:cNvPr id="54" name="TextBox 53">
            <a:extLst>
              <a:ext uri="{FF2B5EF4-FFF2-40B4-BE49-F238E27FC236}">
                <a16:creationId xmlns:a16="http://schemas.microsoft.com/office/drawing/2014/main" id="{178208D5-D01C-35F0-7AF5-B46B4AB6C541}"/>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endParaRPr lang="en-US" sz="1600">
              <a:solidFill>
                <a:srgbClr val="C00000"/>
              </a:solidFill>
              <a:latin typeface="Corbel" panose="020B0503020204020204" pitchFamily="34" charset="0"/>
            </a:endParaRPr>
          </a:p>
        </p:txBody>
      </p:sp>
      <p:sp>
        <p:nvSpPr>
          <p:cNvPr id="2" name="Slide Number Placeholder 1">
            <a:extLst>
              <a:ext uri="{FF2B5EF4-FFF2-40B4-BE49-F238E27FC236}">
                <a16:creationId xmlns:a16="http://schemas.microsoft.com/office/drawing/2014/main" id="{330F4359-4C88-16BA-492B-EB951E85F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spTree>
    <p:extLst>
      <p:ext uri="{BB962C8B-B14F-4D97-AF65-F5344CB8AC3E}">
        <p14:creationId xmlns:p14="http://schemas.microsoft.com/office/powerpoint/2010/main" val="1049429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9" name="Google Shape;589;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sp>
        <p:nvSpPr>
          <p:cNvPr id="5" name="TextBox 4">
            <a:extLst>
              <a:ext uri="{FF2B5EF4-FFF2-40B4-BE49-F238E27FC236}">
                <a16:creationId xmlns:a16="http://schemas.microsoft.com/office/drawing/2014/main" id="{DDA83127-B3E8-3A60-EFE8-0C5F03053B72}"/>
              </a:ext>
            </a:extLst>
          </p:cNvPr>
          <p:cNvSpPr txBox="1"/>
          <p:nvPr/>
        </p:nvSpPr>
        <p:spPr>
          <a:xfrm>
            <a:off x="354479" y="1538554"/>
            <a:ext cx="5904808" cy="353943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err="1">
                <a:solidFill>
                  <a:schemeClr val="tx1"/>
                </a:solidFill>
                <a:effectLst/>
                <a:latin typeface="Consolas"/>
              </a:rPr>
              <a:t>plt.figure</a:t>
            </a:r>
            <a:r>
              <a:rPr lang="en-US" sz="1600" b="0">
                <a:solidFill>
                  <a:schemeClr val="tx1"/>
                </a:solidFill>
                <a:effectLst/>
                <a:latin typeface="Consolas"/>
              </a:rPr>
              <a:t>(</a:t>
            </a:r>
            <a:r>
              <a:rPr lang="en-US" sz="1600" b="0" err="1">
                <a:solidFill>
                  <a:schemeClr val="tx1"/>
                </a:solidFill>
                <a:effectLst/>
                <a:latin typeface="Consolas"/>
              </a:rPr>
              <a:t>figsize</a:t>
            </a:r>
            <a:r>
              <a:rPr lang="en-US" sz="1600" b="0">
                <a:solidFill>
                  <a:schemeClr val="tx1"/>
                </a:solidFill>
                <a:effectLst/>
                <a:latin typeface="Consolas"/>
              </a:rPr>
              <a:t>=(10, 8))</a:t>
            </a:r>
          </a:p>
          <a:p>
            <a:r>
              <a:rPr lang="en-US" sz="1600" b="0">
                <a:solidFill>
                  <a:schemeClr val="tx1"/>
                </a:solidFill>
                <a:effectLst/>
                <a:latin typeface="Consolas"/>
              </a:rPr>
              <a:t>wedges, texts, </a:t>
            </a:r>
            <a:r>
              <a:rPr lang="en-US" sz="1600" b="0" err="1">
                <a:solidFill>
                  <a:schemeClr val="tx1"/>
                </a:solidFill>
                <a:effectLst/>
                <a:latin typeface="Consolas"/>
              </a:rPr>
              <a:t>autotexts</a:t>
            </a:r>
            <a:r>
              <a:rPr lang="en-US" sz="1600" b="0">
                <a:solidFill>
                  <a:schemeClr val="tx1"/>
                </a:solidFill>
                <a:effectLst/>
                <a:latin typeface="Consolas"/>
              </a:rPr>
              <a:t> = </a:t>
            </a:r>
            <a:r>
              <a:rPr lang="en-US" sz="1600" b="0" err="1">
                <a:solidFill>
                  <a:schemeClr val="tx1"/>
                </a:solidFill>
                <a:effectLst/>
                <a:latin typeface="Consolas"/>
              </a:rPr>
              <a:t>plt.pie</a:t>
            </a:r>
            <a:r>
              <a:rPr lang="en-US" sz="1600" b="0">
                <a:solidFill>
                  <a:schemeClr val="tx1"/>
                </a:solidFill>
                <a:effectLst/>
                <a:latin typeface="Consolas"/>
              </a:rPr>
              <a:t>(</a:t>
            </a:r>
            <a:r>
              <a:rPr lang="en-US" sz="1600" b="0" err="1">
                <a:solidFill>
                  <a:schemeClr val="tx1"/>
                </a:solidFill>
                <a:effectLst/>
                <a:latin typeface="Consolas"/>
              </a:rPr>
              <a:t>top_property_types</a:t>
            </a:r>
            <a:r>
              <a:rPr lang="en-US" sz="1600" b="0">
                <a:solidFill>
                  <a:schemeClr val="tx1"/>
                </a:solidFill>
                <a:effectLst/>
                <a:latin typeface="Consolas"/>
              </a:rPr>
              <a:t>, </a:t>
            </a:r>
            <a:r>
              <a:rPr lang="en-US" sz="1600" b="0" err="1">
                <a:solidFill>
                  <a:schemeClr val="tx1"/>
                </a:solidFill>
                <a:effectLst/>
                <a:latin typeface="Consolas"/>
              </a:rPr>
              <a:t>autopct</a:t>
            </a:r>
            <a:r>
              <a:rPr lang="en-US" sz="1600" b="0">
                <a:solidFill>
                  <a:schemeClr val="tx1"/>
                </a:solidFill>
                <a:effectLst/>
                <a:latin typeface="Consolas"/>
              </a:rPr>
              <a:t>='%</a:t>
            </a:r>
            <a:r>
              <a:rPr lang="en-US" sz="1600" b="0" err="1">
                <a:solidFill>
                  <a:schemeClr val="tx1"/>
                </a:solidFill>
                <a:effectLst/>
                <a:latin typeface="Consolas"/>
              </a:rPr>
              <a:t>1.1f</a:t>
            </a:r>
            <a:r>
              <a:rPr lang="en-US" sz="1600" b="0">
                <a:solidFill>
                  <a:schemeClr val="tx1"/>
                </a:solidFill>
                <a:effectLst/>
                <a:latin typeface="Consolas"/>
              </a:rPr>
              <a:t>%%', </a:t>
            </a:r>
            <a:r>
              <a:rPr lang="en-US" sz="1600" b="0" err="1">
                <a:solidFill>
                  <a:schemeClr val="tx1"/>
                </a:solidFill>
                <a:effectLst/>
                <a:latin typeface="Consolas"/>
              </a:rPr>
              <a:t>pctdistance</a:t>
            </a:r>
            <a:r>
              <a:rPr lang="en-US" sz="1600" b="0">
                <a:solidFill>
                  <a:schemeClr val="tx1"/>
                </a:solidFill>
                <a:effectLst/>
                <a:latin typeface="Consolas"/>
              </a:rPr>
              <a:t>=0.85, </a:t>
            </a:r>
            <a:r>
              <a:rPr lang="en-US" sz="1600" b="0" err="1">
                <a:solidFill>
                  <a:schemeClr val="tx1"/>
                </a:solidFill>
                <a:effectLst/>
                <a:latin typeface="Consolas"/>
              </a:rPr>
              <a:t>startangle</a:t>
            </a:r>
            <a:r>
              <a:rPr lang="en-US" sz="1600" b="0">
                <a:solidFill>
                  <a:schemeClr val="tx1"/>
                </a:solidFill>
                <a:effectLst/>
                <a:latin typeface="Consolas"/>
              </a:rPr>
              <a:t>=140)</a:t>
            </a:r>
          </a:p>
          <a:p>
            <a:r>
              <a:rPr lang="en-US" sz="1600" b="0" err="1">
                <a:solidFill>
                  <a:schemeClr val="tx1"/>
                </a:solidFill>
                <a:effectLst/>
                <a:latin typeface="Consolas"/>
              </a:rPr>
              <a:t>plt.setp</a:t>
            </a:r>
            <a:r>
              <a:rPr lang="en-US" sz="1600" b="0">
                <a:solidFill>
                  <a:schemeClr val="tx1"/>
                </a:solidFill>
                <a:effectLst/>
                <a:latin typeface="Consolas"/>
              </a:rPr>
              <a:t>(wedges, width=0.3, </a:t>
            </a:r>
            <a:r>
              <a:rPr lang="en-US" sz="1600" b="0" err="1">
                <a:solidFill>
                  <a:schemeClr val="tx1"/>
                </a:solidFill>
                <a:effectLst/>
                <a:latin typeface="Consolas"/>
              </a:rPr>
              <a:t>edgecolor</a:t>
            </a:r>
            <a:r>
              <a:rPr lang="en-US" sz="1600" b="0">
                <a:solidFill>
                  <a:schemeClr val="tx1"/>
                </a:solidFill>
                <a:effectLst/>
                <a:latin typeface="Consolas"/>
              </a:rPr>
              <a:t>='white')</a:t>
            </a:r>
            <a:br>
              <a:rPr lang="en-US" sz="1600" b="0">
                <a:effectLst/>
                <a:latin typeface="Consolas"/>
              </a:rPr>
            </a:br>
            <a:r>
              <a:rPr lang="en-US" sz="1600" b="0" err="1">
                <a:solidFill>
                  <a:schemeClr val="tx1"/>
                </a:solidFill>
                <a:effectLst/>
                <a:latin typeface="Consolas"/>
              </a:rPr>
              <a:t>plt.setp</a:t>
            </a:r>
            <a:r>
              <a:rPr lang="en-US" sz="1600" b="0">
                <a:solidFill>
                  <a:schemeClr val="tx1"/>
                </a:solidFill>
                <a:effectLst/>
                <a:latin typeface="Consolas"/>
              </a:rPr>
              <a:t>(</a:t>
            </a:r>
            <a:r>
              <a:rPr lang="en-US" sz="1600" b="0" err="1">
                <a:solidFill>
                  <a:schemeClr val="tx1"/>
                </a:solidFill>
                <a:effectLst/>
                <a:latin typeface="Consolas"/>
              </a:rPr>
              <a:t>autotexts</a:t>
            </a:r>
            <a:r>
              <a:rPr lang="en-US" sz="1600" b="0">
                <a:solidFill>
                  <a:schemeClr val="tx1"/>
                </a:solidFill>
                <a:effectLst/>
                <a:latin typeface="Consolas"/>
              </a:rPr>
              <a:t>, size=10, weight="bold", color="white")</a:t>
            </a:r>
            <a:br>
              <a:rPr lang="en-US" sz="1600" b="0">
                <a:effectLst/>
                <a:latin typeface="Consolas"/>
              </a:rPr>
            </a:br>
            <a:r>
              <a:rPr lang="en-US" sz="1600" b="0" err="1">
                <a:solidFill>
                  <a:schemeClr val="tx1"/>
                </a:solidFill>
                <a:effectLst/>
                <a:latin typeface="Consolas"/>
              </a:rPr>
              <a:t>plt.title</a:t>
            </a:r>
            <a:r>
              <a:rPr lang="en-US" sz="1600" b="0">
                <a:solidFill>
                  <a:schemeClr val="tx1"/>
                </a:solidFill>
                <a:effectLst/>
                <a:latin typeface="Consolas"/>
              </a:rPr>
              <a:t>('Top 5 Airbnb Property Types by Listing Count')</a:t>
            </a:r>
          </a:p>
          <a:p>
            <a:r>
              <a:rPr lang="en-US" sz="1600" b="0" err="1">
                <a:solidFill>
                  <a:schemeClr val="tx1"/>
                </a:solidFill>
                <a:effectLst/>
                <a:latin typeface="Consolas"/>
              </a:rPr>
              <a:t>plt.axis</a:t>
            </a:r>
            <a:r>
              <a:rPr lang="en-US" sz="1600" b="0">
                <a:solidFill>
                  <a:schemeClr val="tx1"/>
                </a:solidFill>
                <a:effectLst/>
                <a:latin typeface="Consolas"/>
              </a:rPr>
              <a:t>('equal')  </a:t>
            </a:r>
          </a:p>
          <a:p>
            <a:r>
              <a:rPr lang="en-US" sz="1600" b="0" err="1">
                <a:solidFill>
                  <a:schemeClr val="tx1"/>
                </a:solidFill>
                <a:effectLst/>
                <a:latin typeface="Consolas"/>
              </a:rPr>
              <a:t>plt.legend</a:t>
            </a:r>
            <a:r>
              <a:rPr lang="en-US" sz="1600" b="0">
                <a:solidFill>
                  <a:schemeClr val="tx1"/>
                </a:solidFill>
                <a:effectLst/>
                <a:latin typeface="Consolas"/>
              </a:rPr>
              <a:t>(</a:t>
            </a:r>
            <a:r>
              <a:rPr lang="en-US" sz="1600" b="0" err="1">
                <a:solidFill>
                  <a:schemeClr val="tx1"/>
                </a:solidFill>
                <a:effectLst/>
                <a:latin typeface="Consolas"/>
              </a:rPr>
              <a:t>top_property_types.index</a:t>
            </a:r>
            <a:r>
              <a:rPr lang="en-US" sz="1600" b="0">
                <a:solidFill>
                  <a:schemeClr val="tx1"/>
                </a:solidFill>
                <a:effectLst/>
                <a:latin typeface="Consolas"/>
              </a:rPr>
              <a:t>, title="Property Types", loc="upper right", </a:t>
            </a:r>
            <a:r>
              <a:rPr lang="en-US" sz="1600" b="0" err="1">
                <a:solidFill>
                  <a:schemeClr val="tx1"/>
                </a:solidFill>
                <a:effectLst/>
                <a:latin typeface="Consolas"/>
              </a:rPr>
              <a:t>bbox_to_anchor</a:t>
            </a:r>
            <a:r>
              <a:rPr lang="en-US" sz="1600" b="0">
                <a:solidFill>
                  <a:schemeClr val="tx1"/>
                </a:solidFill>
                <a:effectLst/>
                <a:latin typeface="Consolas"/>
              </a:rPr>
              <a:t>=(1, 1))</a:t>
            </a:r>
            <a:br>
              <a:rPr lang="en-US" sz="1600" b="0">
                <a:effectLst/>
                <a:latin typeface="Consolas"/>
              </a:rPr>
            </a:br>
            <a:r>
              <a:rPr lang="en-US" sz="1600" b="0" err="1">
                <a:solidFill>
                  <a:schemeClr val="tx1"/>
                </a:solidFill>
                <a:effectLst/>
                <a:latin typeface="Consolas"/>
              </a:rPr>
              <a:t>plt.show</a:t>
            </a:r>
            <a:r>
              <a:rPr lang="en-US" sz="1600" b="0">
                <a:solidFill>
                  <a:schemeClr val="tx1"/>
                </a:solidFill>
                <a:effectLst/>
                <a:latin typeface="Consolas"/>
              </a:rPr>
              <a:t>()</a:t>
            </a:r>
          </a:p>
        </p:txBody>
      </p:sp>
      <p:sp>
        <p:nvSpPr>
          <p:cNvPr id="7" name="Google Shape;366;p51">
            <a:extLst>
              <a:ext uri="{FF2B5EF4-FFF2-40B4-BE49-F238E27FC236}">
                <a16:creationId xmlns:a16="http://schemas.microsoft.com/office/drawing/2014/main" id="{58E6EFD1-AE7A-511B-7B2E-F4D401D33ECB}"/>
              </a:ext>
            </a:extLst>
          </p:cNvPr>
          <p:cNvSpPr txBox="1">
            <a:spLocks noGrp="1"/>
          </p:cNvSpPr>
          <p:nvPr>
            <p:ph type="title"/>
          </p:nvPr>
        </p:nvSpPr>
        <p:spPr>
          <a:xfrm>
            <a:off x="804403" y="509545"/>
            <a:ext cx="10214400" cy="748800"/>
          </a:xfrm>
          <a:prstGeom prst="rect">
            <a:avLst/>
          </a:prstGeom>
        </p:spPr>
        <p:txBody>
          <a:bodyPr spcFirstLastPara="1" wrap="square" lIns="91425" tIns="45700" rIns="91425" bIns="45700" anchor="ctr" anchorCtr="0">
            <a:noAutofit/>
          </a:bodyPr>
          <a:lstStyle/>
          <a:p>
            <a:pPr algn="l"/>
            <a:r>
              <a:rPr lang="en-IN" sz="3200">
                <a:latin typeface="Corbel"/>
              </a:rPr>
              <a:t>   Visual- Donut Chart</a:t>
            </a:r>
          </a:p>
        </p:txBody>
      </p:sp>
      <p:pic>
        <p:nvPicPr>
          <p:cNvPr id="4" name="Picture 3">
            <a:extLst>
              <a:ext uri="{FF2B5EF4-FFF2-40B4-BE49-F238E27FC236}">
                <a16:creationId xmlns:a16="http://schemas.microsoft.com/office/drawing/2014/main" id="{41C8A346-B55A-6377-447E-07E47AE834F8}"/>
              </a:ext>
            </a:extLst>
          </p:cNvPr>
          <p:cNvPicPr>
            <a:picLocks noChangeAspect="1"/>
          </p:cNvPicPr>
          <p:nvPr/>
        </p:nvPicPr>
        <p:blipFill>
          <a:blip r:embed="rId3"/>
          <a:stretch>
            <a:fillRect/>
          </a:stretch>
        </p:blipFill>
        <p:spPr>
          <a:xfrm>
            <a:off x="6710665" y="1195519"/>
            <a:ext cx="5230679" cy="4473983"/>
          </a:xfrm>
          <a:prstGeom prst="rect">
            <a:avLst/>
          </a:prstGeom>
          <a:ln>
            <a:solidFill>
              <a:schemeClr val="tx1"/>
            </a:solidFill>
          </a:ln>
        </p:spPr>
      </p:pic>
      <p:sp>
        <p:nvSpPr>
          <p:cNvPr id="6" name="TextBox 5">
            <a:extLst>
              <a:ext uri="{FF2B5EF4-FFF2-40B4-BE49-F238E27FC236}">
                <a16:creationId xmlns:a16="http://schemas.microsoft.com/office/drawing/2014/main" id="{D07EF5B0-6970-BDA3-00A4-A79C3A913BC3}"/>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p>
        </p:txBody>
      </p:sp>
      <p:sp>
        <p:nvSpPr>
          <p:cNvPr id="9" name="TextBox 8">
            <a:extLst>
              <a:ext uri="{FF2B5EF4-FFF2-40B4-BE49-F238E27FC236}">
                <a16:creationId xmlns:a16="http://schemas.microsoft.com/office/drawing/2014/main" id="{F6D67232-17A0-E923-20FE-F316FDB0A960}"/>
              </a:ext>
            </a:extLst>
          </p:cNvPr>
          <p:cNvSpPr txBox="1"/>
          <p:nvPr/>
        </p:nvSpPr>
        <p:spPr>
          <a:xfrm>
            <a:off x="515780" y="5435382"/>
            <a:ext cx="4655329" cy="646331"/>
          </a:xfrm>
          <a:prstGeom prst="chevron">
            <a:avLst/>
          </a:prstGeom>
          <a:solidFill>
            <a:schemeClr val="accent1">
              <a:lumMod val="20000"/>
              <a:lumOff val="80000"/>
            </a:schemeClr>
          </a:solidFill>
          <a:ln>
            <a:solidFill>
              <a:schemeClr val="accent1">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solidFill>
                  <a:srgbClr val="FF5A5F"/>
                </a:solidFill>
                <a:latin typeface="Corbel"/>
              </a:rPr>
              <a:t>Apartments are the most common type of Airbnb property listing</a:t>
            </a:r>
          </a:p>
        </p:txBody>
      </p:sp>
    </p:spTree>
    <p:extLst>
      <p:ext uri="{BB962C8B-B14F-4D97-AF65-F5344CB8AC3E}">
        <p14:creationId xmlns:p14="http://schemas.microsoft.com/office/powerpoint/2010/main" val="209452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6" name="Google Shape;503;p61">
            <a:extLst>
              <a:ext uri="{FF2B5EF4-FFF2-40B4-BE49-F238E27FC236}">
                <a16:creationId xmlns:a16="http://schemas.microsoft.com/office/drawing/2014/main" id="{31D9AD1D-CFA7-DD7E-477E-FA4FD6F47175}"/>
              </a:ext>
            </a:extLst>
          </p:cNvPr>
          <p:cNvSpPr txBox="1"/>
          <p:nvPr/>
        </p:nvSpPr>
        <p:spPr>
          <a:xfrm>
            <a:off x="1113473" y="2200670"/>
            <a:ext cx="8287745" cy="830957"/>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panose="020B0503020204020204" pitchFamily="34" charset="0"/>
                <a:cs typeface="Poppins SemiBold"/>
              </a:rPr>
              <a:t>Warehouse Design</a:t>
            </a:r>
          </a:p>
        </p:txBody>
      </p:sp>
      <p:sp>
        <p:nvSpPr>
          <p:cNvPr id="9" name="Google Shape;505;p61">
            <a:extLst>
              <a:ext uri="{FF2B5EF4-FFF2-40B4-BE49-F238E27FC236}">
                <a16:creationId xmlns:a16="http://schemas.microsoft.com/office/drawing/2014/main" id="{0AF0E303-CEDB-B166-323B-1BBA59E150AC}"/>
              </a:ext>
            </a:extLst>
          </p:cNvPr>
          <p:cNvSpPr/>
          <p:nvPr/>
        </p:nvSpPr>
        <p:spPr>
          <a:xfrm>
            <a:off x="9944118" y="1939845"/>
            <a:ext cx="1518951" cy="1357780"/>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grpSp>
        <p:nvGrpSpPr>
          <p:cNvPr id="16" name="Google Shape;501;p61">
            <a:extLst>
              <a:ext uri="{FF2B5EF4-FFF2-40B4-BE49-F238E27FC236}">
                <a16:creationId xmlns:a16="http://schemas.microsoft.com/office/drawing/2014/main" id="{4D2F1A36-1891-8994-F5B5-DA5A30DE930D}"/>
              </a:ext>
            </a:extLst>
          </p:cNvPr>
          <p:cNvGrpSpPr/>
          <p:nvPr/>
        </p:nvGrpSpPr>
        <p:grpSpPr>
          <a:xfrm>
            <a:off x="522850" y="1809082"/>
            <a:ext cx="11141199" cy="1619310"/>
            <a:chOff x="3006253" y="1408647"/>
            <a:chExt cx="5390256" cy="886066"/>
          </a:xfrm>
        </p:grpSpPr>
        <p:sp>
          <p:nvSpPr>
            <p:cNvPr id="11" name="Google Shape;502;p61">
              <a:extLst>
                <a:ext uri="{FF2B5EF4-FFF2-40B4-BE49-F238E27FC236}">
                  <a16:creationId xmlns:a16="http://schemas.microsoft.com/office/drawing/2014/main" id="{53BF895D-7479-BEFB-C5D9-BA18FD13681B}"/>
                </a:ext>
              </a:extLst>
            </p:cNvPr>
            <p:cNvSpPr/>
            <p:nvPr/>
          </p:nvSpPr>
          <p:spPr>
            <a:xfrm>
              <a:off x="3006253" y="1408647"/>
              <a:ext cx="5390256" cy="886066"/>
            </a:xfrm>
            <a:prstGeom prst="roundRect">
              <a:avLst>
                <a:gd name="adj" fmla="val 50000"/>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12" name="Google Shape;503;p61">
              <a:extLst>
                <a:ext uri="{FF2B5EF4-FFF2-40B4-BE49-F238E27FC236}">
                  <a16:creationId xmlns:a16="http://schemas.microsoft.com/office/drawing/2014/main" id="{DAB8A08E-E37A-159D-08F8-27EC59FB85B3}"/>
                </a:ext>
              </a:extLst>
            </p:cNvPr>
            <p:cNvSpPr txBox="1"/>
            <p:nvPr/>
          </p:nvSpPr>
          <p:spPr>
            <a:xfrm>
              <a:off x="3292004" y="1622919"/>
              <a:ext cx="4009718" cy="454689"/>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a:cs typeface="Poppins SemiBold"/>
                </a:rPr>
                <a:t>Data Analysis &amp; Visualization</a:t>
              </a:r>
              <a:endParaRPr lang="en-IN" sz="4800" b="1">
                <a:solidFill>
                  <a:srgbClr val="FF5A5F"/>
                </a:solidFill>
                <a:latin typeface="Corbel" panose="020B0503020204020204" pitchFamily="34" charset="0"/>
                <a:cs typeface="Poppins SemiBold"/>
              </a:endParaRPr>
            </a:p>
          </p:txBody>
        </p:sp>
        <p:grpSp>
          <p:nvGrpSpPr>
            <p:cNvPr id="13" name="Google Shape;504;p61">
              <a:extLst>
                <a:ext uri="{FF2B5EF4-FFF2-40B4-BE49-F238E27FC236}">
                  <a16:creationId xmlns:a16="http://schemas.microsoft.com/office/drawing/2014/main" id="{6612370A-6364-02AA-E068-49D03FACA970}"/>
                </a:ext>
              </a:extLst>
            </p:cNvPr>
            <p:cNvGrpSpPr/>
            <p:nvPr/>
          </p:nvGrpSpPr>
          <p:grpSpPr>
            <a:xfrm>
              <a:off x="7564384" y="1480199"/>
              <a:ext cx="734888" cy="742960"/>
              <a:chOff x="7222980" y="1719600"/>
              <a:chExt cx="444130" cy="449008"/>
            </a:xfrm>
          </p:grpSpPr>
          <p:sp>
            <p:nvSpPr>
              <p:cNvPr id="14" name="Google Shape;505;p61">
                <a:extLst>
                  <a:ext uri="{FF2B5EF4-FFF2-40B4-BE49-F238E27FC236}">
                    <a16:creationId xmlns:a16="http://schemas.microsoft.com/office/drawing/2014/main" id="{C4DF34FD-1FEC-8C14-3BEC-774EE207554F}"/>
                  </a:ext>
                </a:extLst>
              </p:cNvPr>
              <p:cNvSpPr/>
              <p:nvPr/>
            </p:nvSpPr>
            <p:spPr>
              <a:xfrm>
                <a:off x="7222980" y="1719600"/>
                <a:ext cx="444130" cy="449008"/>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pic>
            <p:nvPicPr>
              <p:cNvPr id="15" name="Google Shape;506;p61">
                <a:extLst>
                  <a:ext uri="{FF2B5EF4-FFF2-40B4-BE49-F238E27FC236}">
                    <a16:creationId xmlns:a16="http://schemas.microsoft.com/office/drawing/2014/main" id="{3A6F44EC-36B8-CD8A-9FED-D250C8EFA5CB}"/>
                  </a:ext>
                </a:extLst>
              </p:cNvPr>
              <p:cNvPicPr preferRelativeResize="0"/>
              <p:nvPr/>
            </p:nvPicPr>
            <p:blipFill rotWithShape="1">
              <a:blip r:embed="rId3">
                <a:alphaModFix/>
              </a:blip>
              <a:srcRect/>
              <a:stretch/>
            </p:blipFill>
            <p:spPr>
              <a:xfrm>
                <a:off x="7350758" y="1849816"/>
                <a:ext cx="188577" cy="188577"/>
              </a:xfrm>
              <a:prstGeom prst="rect">
                <a:avLst/>
              </a:prstGeom>
              <a:noFill/>
              <a:ln>
                <a:noFill/>
              </a:ln>
            </p:spPr>
          </p:pic>
        </p:grpSp>
      </p:grpSp>
      <p:sp>
        <p:nvSpPr>
          <p:cNvPr id="17"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MANAS</a:t>
            </a:r>
            <a:endParaRPr lang="en-US" sz="1600">
              <a:solidFill>
                <a:srgbClr val="C00000"/>
              </a:solidFill>
              <a:latin typeface="Corbel" panose="020B0503020204020204" pitchFamily="34" charset="0"/>
            </a:endParaRPr>
          </a:p>
        </p:txBody>
      </p:sp>
    </p:spTree>
    <p:extLst>
      <p:ext uri="{BB962C8B-B14F-4D97-AF65-F5344CB8AC3E}">
        <p14:creationId xmlns:p14="http://schemas.microsoft.com/office/powerpoint/2010/main" val="129666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0" name="Google Shape;440;p56"/>
          <p:cNvSpPr txBox="1">
            <a:spLocks noGrp="1"/>
          </p:cNvSpPr>
          <p:nvPr>
            <p:ph type="title"/>
          </p:nvPr>
        </p:nvSpPr>
        <p:spPr>
          <a:xfrm>
            <a:off x="988470" y="500236"/>
            <a:ext cx="10214400" cy="748800"/>
          </a:xfrm>
          <a:prstGeom prst="rect">
            <a:avLst/>
          </a:prstGeom>
        </p:spPr>
        <p:txBody>
          <a:bodyPr spcFirstLastPara="1" wrap="square" lIns="91425" tIns="45700" rIns="91425" bIns="45700" anchor="ctr" anchorCtr="0">
            <a:noAutofit/>
          </a:bodyPr>
          <a:lstStyle/>
          <a:p>
            <a:pPr algn="l"/>
            <a:r>
              <a:rPr lang="en-IN" sz="3600">
                <a:latin typeface="Corbel"/>
              </a:rPr>
              <a:t>Data Analysis &amp; Visualizations</a:t>
            </a:r>
            <a:endParaRPr lang="en-US" sz="3600">
              <a:latin typeface="Corbel"/>
            </a:endParaRPr>
          </a:p>
        </p:txBody>
      </p:sp>
      <p:pic>
        <p:nvPicPr>
          <p:cNvPr id="4" name="Picture 3" descr="A screenshot of a computer&#10;&#10;Description automatically generated">
            <a:extLst>
              <a:ext uri="{FF2B5EF4-FFF2-40B4-BE49-F238E27FC236}">
                <a16:creationId xmlns:a16="http://schemas.microsoft.com/office/drawing/2014/main" id="{F71D78E5-F22E-3BFC-0577-9F888DBF13A5}"/>
              </a:ext>
            </a:extLst>
          </p:cNvPr>
          <p:cNvPicPr>
            <a:picLocks noChangeAspect="1"/>
          </p:cNvPicPr>
          <p:nvPr/>
        </p:nvPicPr>
        <p:blipFill rotWithShape="1">
          <a:blip r:embed="rId3"/>
          <a:srcRect l="714" t="2010" r="428" b="2010"/>
          <a:stretch/>
        </p:blipFill>
        <p:spPr>
          <a:xfrm>
            <a:off x="3483428" y="1554238"/>
            <a:ext cx="8369935" cy="4620383"/>
          </a:xfrm>
          <a:prstGeom prst="rect">
            <a:avLst/>
          </a:prstGeom>
          <a:ln>
            <a:solidFill>
              <a:schemeClr val="tx1"/>
            </a:solidFill>
          </a:ln>
        </p:spPr>
      </p:pic>
      <p:grpSp>
        <p:nvGrpSpPr>
          <p:cNvPr id="13" name="Group 12">
            <a:extLst>
              <a:ext uri="{FF2B5EF4-FFF2-40B4-BE49-F238E27FC236}">
                <a16:creationId xmlns:a16="http://schemas.microsoft.com/office/drawing/2014/main" id="{C7A60B6D-3A95-13C5-BC91-D46698557D7F}"/>
              </a:ext>
            </a:extLst>
          </p:cNvPr>
          <p:cNvGrpSpPr/>
          <p:nvPr/>
        </p:nvGrpSpPr>
        <p:grpSpPr>
          <a:xfrm>
            <a:off x="133945" y="1178719"/>
            <a:ext cx="3101577" cy="4401205"/>
            <a:chOff x="133945" y="1178719"/>
            <a:chExt cx="3101577" cy="4401205"/>
          </a:xfrm>
        </p:grpSpPr>
        <p:sp>
          <p:nvSpPr>
            <p:cNvPr id="14" name="TextBox 4">
              <a:extLst>
                <a:ext uri="{FF2B5EF4-FFF2-40B4-BE49-F238E27FC236}">
                  <a16:creationId xmlns:a16="http://schemas.microsoft.com/office/drawing/2014/main" id="{FE0A2B46-FBD4-796E-7AA0-881764899BDD}"/>
                </a:ext>
              </a:extLst>
            </p:cNvPr>
            <p:cNvSpPr txBox="1"/>
            <p:nvPr/>
          </p:nvSpPr>
          <p:spPr>
            <a:xfrm>
              <a:off x="133945" y="1178719"/>
              <a:ext cx="3101577" cy="44012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Work Sans"/>
              </a:endParaRPr>
            </a:p>
            <a:p>
              <a:pPr algn="ctr"/>
              <a:endParaRPr lang="en-US" b="1">
                <a:latin typeface="Work Sans"/>
              </a:endParaRPr>
            </a:p>
            <a:p>
              <a:pPr algn="ctr"/>
              <a:endParaRPr lang="en-US" b="1">
                <a:latin typeface="Work Sans"/>
              </a:endParaRPr>
            </a:p>
            <a:p>
              <a:pPr algn="ctr"/>
              <a:endParaRPr lang="en-US" b="1">
                <a:latin typeface="Work Sans"/>
              </a:endParaRPr>
            </a:p>
            <a:p>
              <a:pPr algn="ctr"/>
              <a:endParaRPr lang="en-US" b="1">
                <a:latin typeface="Work Sans"/>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Visualization: Decomposition Tree</a:t>
              </a: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Stakeholders: Airbnb market analysts and listing owners</a:t>
              </a:r>
            </a:p>
          </p:txBody>
        </p:sp>
        <p:pic>
          <p:nvPicPr>
            <p:cNvPr id="15" name="Graphic 9" descr="Users outline">
              <a:extLst>
                <a:ext uri="{FF2B5EF4-FFF2-40B4-BE49-F238E27FC236}">
                  <a16:creationId xmlns:a16="http://schemas.microsoft.com/office/drawing/2014/main" id="{7DED6101-8D41-EBA9-3B66-292E169887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57" y="4138613"/>
              <a:ext cx="1200149" cy="1164431"/>
            </a:xfrm>
            <a:prstGeom prst="rect">
              <a:avLst/>
            </a:prstGeom>
          </p:spPr>
        </p:pic>
        <p:pic>
          <p:nvPicPr>
            <p:cNvPr id="16" name="Graphic 10" descr="Illustrator outline">
              <a:extLst>
                <a:ext uri="{FF2B5EF4-FFF2-40B4-BE49-F238E27FC236}">
                  <a16:creationId xmlns:a16="http://schemas.microsoft.com/office/drawing/2014/main" id="{D384652B-6E53-0387-7076-3A1C81D48B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456" y="1912144"/>
              <a:ext cx="1212056" cy="1247774"/>
            </a:xfrm>
            <a:prstGeom prst="rect">
              <a:avLst/>
            </a:prstGeom>
          </p:spPr>
        </p:pic>
      </p:grpSp>
      <p:sp>
        <p:nvSpPr>
          <p:cNvPr id="6" name="TextBox 5">
            <a:extLst>
              <a:ext uri="{FF2B5EF4-FFF2-40B4-BE49-F238E27FC236}">
                <a16:creationId xmlns:a16="http://schemas.microsoft.com/office/drawing/2014/main" id="{8C5DA44D-CDBB-97C1-2946-49671D1A4180}"/>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MANAS</a:t>
            </a:r>
          </a:p>
        </p:txBody>
      </p:sp>
      <p:sp>
        <p:nvSpPr>
          <p:cNvPr id="2" name="Slide Number Placeholder 1">
            <a:extLst>
              <a:ext uri="{FF2B5EF4-FFF2-40B4-BE49-F238E27FC236}">
                <a16:creationId xmlns:a16="http://schemas.microsoft.com/office/drawing/2014/main" id="{3E232919-3079-0427-1A70-ABBE2B513F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32</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C7431D8F-9AE4-8D98-635D-466512F0EAF7}"/>
              </a:ext>
            </a:extLst>
          </p:cNvPr>
          <p:cNvPicPr>
            <a:picLocks noChangeAspect="1"/>
          </p:cNvPicPr>
          <p:nvPr/>
        </p:nvPicPr>
        <p:blipFill>
          <a:blip r:embed="rId3"/>
          <a:stretch>
            <a:fillRect/>
          </a:stretch>
        </p:blipFill>
        <p:spPr>
          <a:xfrm>
            <a:off x="3893344" y="1709125"/>
            <a:ext cx="8012906" cy="4594655"/>
          </a:xfrm>
          <a:prstGeom prst="rect">
            <a:avLst/>
          </a:prstGeom>
          <a:ln>
            <a:solidFill>
              <a:schemeClr val="tx1"/>
            </a:solidFill>
          </a:ln>
        </p:spPr>
      </p:pic>
      <p:grpSp>
        <p:nvGrpSpPr>
          <p:cNvPr id="9" name="Group 8">
            <a:extLst>
              <a:ext uri="{FF2B5EF4-FFF2-40B4-BE49-F238E27FC236}">
                <a16:creationId xmlns:a16="http://schemas.microsoft.com/office/drawing/2014/main" id="{5ED9AF77-117B-6789-AC10-7FB4BE03D047}"/>
              </a:ext>
            </a:extLst>
          </p:cNvPr>
          <p:cNvGrpSpPr/>
          <p:nvPr/>
        </p:nvGrpSpPr>
        <p:grpSpPr>
          <a:xfrm>
            <a:off x="348257" y="1297781"/>
            <a:ext cx="3101577" cy="5047536"/>
            <a:chOff x="133945" y="1178719"/>
            <a:chExt cx="3101577" cy="5047536"/>
          </a:xfrm>
        </p:grpSpPr>
        <p:sp>
          <p:nvSpPr>
            <p:cNvPr id="6" name="TextBox 5">
              <a:extLst>
                <a:ext uri="{FF2B5EF4-FFF2-40B4-BE49-F238E27FC236}">
                  <a16:creationId xmlns:a16="http://schemas.microsoft.com/office/drawing/2014/main" id="{071F19BA-397B-A607-61C6-8A9B1385CF5F}"/>
                </a:ext>
              </a:extLst>
            </p:cNvPr>
            <p:cNvSpPr txBox="1"/>
            <p:nvPr/>
          </p:nvSpPr>
          <p:spPr>
            <a:xfrm>
              <a:off x="133945" y="1178719"/>
              <a:ext cx="3101577"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Visualization: Q&amp;A</a:t>
              </a: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Stakeholders: Customers, hosts (property owners), real estate investors, and urban development agencies</a:t>
              </a:r>
              <a:endParaRPr lang="en-US" b="1">
                <a:latin typeface="Corbel"/>
                <a:ea typeface="Calibri"/>
              </a:endParaRPr>
            </a:p>
          </p:txBody>
        </p:sp>
        <p:pic>
          <p:nvPicPr>
            <p:cNvPr id="7" name="Graphic 6" descr="Users outline">
              <a:extLst>
                <a:ext uri="{FF2B5EF4-FFF2-40B4-BE49-F238E27FC236}">
                  <a16:creationId xmlns:a16="http://schemas.microsoft.com/office/drawing/2014/main" id="{8CEEFC34-C475-6597-06B3-F7CC28405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57" y="4138613"/>
              <a:ext cx="1200149" cy="1164431"/>
            </a:xfrm>
            <a:prstGeom prst="rect">
              <a:avLst/>
            </a:prstGeom>
          </p:spPr>
        </p:pic>
        <p:pic>
          <p:nvPicPr>
            <p:cNvPr id="8" name="Graphic 7" descr="Illustrator outline">
              <a:extLst>
                <a:ext uri="{FF2B5EF4-FFF2-40B4-BE49-F238E27FC236}">
                  <a16:creationId xmlns:a16="http://schemas.microsoft.com/office/drawing/2014/main" id="{DDDAC696-C002-1BAE-DBB3-E12C782D58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456" y="1912144"/>
              <a:ext cx="1212056" cy="1247774"/>
            </a:xfrm>
            <a:prstGeom prst="rect">
              <a:avLst/>
            </a:prstGeom>
          </p:spPr>
        </p:pic>
      </p:grpSp>
      <p:sp>
        <p:nvSpPr>
          <p:cNvPr id="14" name="Google Shape;440;p56">
            <a:extLst>
              <a:ext uri="{FF2B5EF4-FFF2-40B4-BE49-F238E27FC236}">
                <a16:creationId xmlns:a16="http://schemas.microsoft.com/office/drawing/2014/main" id="{490E7CCD-FA0C-E812-80DA-1F2A8D77BA24}"/>
              </a:ext>
            </a:extLst>
          </p:cNvPr>
          <p:cNvSpPr txBox="1">
            <a:spLocks noGrp="1"/>
          </p:cNvSpPr>
          <p:nvPr>
            <p:ph type="title"/>
          </p:nvPr>
        </p:nvSpPr>
        <p:spPr>
          <a:xfrm>
            <a:off x="1080406" y="500230"/>
            <a:ext cx="10214400" cy="748800"/>
          </a:xfrm>
          <a:prstGeom prst="rect">
            <a:avLst/>
          </a:prstGeom>
        </p:spPr>
        <p:txBody>
          <a:bodyPr spcFirstLastPara="1" wrap="square" lIns="91425" tIns="45700" rIns="91425" bIns="45700" anchor="ctr" anchorCtr="0">
            <a:noAutofit/>
          </a:bodyPr>
          <a:lstStyle/>
          <a:p>
            <a:pPr algn="l"/>
            <a:r>
              <a:rPr lang="en-IN" sz="3600">
                <a:latin typeface="Corbel"/>
              </a:rPr>
              <a:t>Data Analysis &amp; Visualizations</a:t>
            </a:r>
            <a:endParaRPr lang="en-US" sz="3600">
              <a:latin typeface="Corbel"/>
            </a:endParaRPr>
          </a:p>
        </p:txBody>
      </p:sp>
      <p:sp>
        <p:nvSpPr>
          <p:cNvPr id="5" name="TextBox 4">
            <a:extLst>
              <a:ext uri="{FF2B5EF4-FFF2-40B4-BE49-F238E27FC236}">
                <a16:creationId xmlns:a16="http://schemas.microsoft.com/office/drawing/2014/main" id="{BDD6E4B1-A0CE-84CF-86A9-5A24F54E9A4B}"/>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MANAS</a:t>
            </a:r>
          </a:p>
        </p:txBody>
      </p:sp>
      <p:sp>
        <p:nvSpPr>
          <p:cNvPr id="2" name="Slide Number Placeholder 1">
            <a:extLst>
              <a:ext uri="{FF2B5EF4-FFF2-40B4-BE49-F238E27FC236}">
                <a16:creationId xmlns:a16="http://schemas.microsoft.com/office/drawing/2014/main" id="{478F5471-D757-6369-A83F-E01B887E1F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33</a:t>
            </a:fld>
            <a:endParaRPr lang="en-IN"/>
          </a:p>
        </p:txBody>
      </p:sp>
    </p:spTree>
    <p:extLst>
      <p:ext uri="{BB962C8B-B14F-4D97-AF65-F5344CB8AC3E}">
        <p14:creationId xmlns:p14="http://schemas.microsoft.com/office/powerpoint/2010/main" val="2769728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8" name="Group 7">
            <a:extLst>
              <a:ext uri="{FF2B5EF4-FFF2-40B4-BE49-F238E27FC236}">
                <a16:creationId xmlns:a16="http://schemas.microsoft.com/office/drawing/2014/main" id="{C7A60B6D-3A95-13C5-BC91-D46698557D7F}"/>
              </a:ext>
            </a:extLst>
          </p:cNvPr>
          <p:cNvGrpSpPr/>
          <p:nvPr/>
        </p:nvGrpSpPr>
        <p:grpSpPr>
          <a:xfrm>
            <a:off x="-56555" y="1500187"/>
            <a:ext cx="3101577" cy="4616648"/>
            <a:chOff x="788789" y="1297781"/>
            <a:chExt cx="3101577" cy="4616648"/>
          </a:xfrm>
        </p:grpSpPr>
        <p:sp>
          <p:nvSpPr>
            <p:cNvPr id="9" name="TextBox 4">
              <a:extLst>
                <a:ext uri="{FF2B5EF4-FFF2-40B4-BE49-F238E27FC236}">
                  <a16:creationId xmlns:a16="http://schemas.microsoft.com/office/drawing/2014/main" id="{FE0A2B46-FBD4-796E-7AA0-881764899BDD}"/>
                </a:ext>
              </a:extLst>
            </p:cNvPr>
            <p:cNvSpPr txBox="1"/>
            <p:nvPr/>
          </p:nvSpPr>
          <p:spPr>
            <a:xfrm>
              <a:off x="788789" y="1297781"/>
              <a:ext cx="3101577" cy="46166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Visualization: Area Chart</a:t>
              </a: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Stakeholders: Hosts, market analysts and real estate agents</a:t>
              </a:r>
            </a:p>
          </p:txBody>
        </p:sp>
        <p:pic>
          <p:nvPicPr>
            <p:cNvPr id="10" name="Graphic 9" descr="Users outline">
              <a:extLst>
                <a:ext uri="{FF2B5EF4-FFF2-40B4-BE49-F238E27FC236}">
                  <a16:creationId xmlns:a16="http://schemas.microsoft.com/office/drawing/2014/main" id="{7DED6101-8D41-EBA9-3B66-292E169887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5457" y="4210050"/>
              <a:ext cx="1200149" cy="1164431"/>
            </a:xfrm>
            <a:prstGeom prst="rect">
              <a:avLst/>
            </a:prstGeom>
          </p:spPr>
        </p:pic>
        <p:pic>
          <p:nvPicPr>
            <p:cNvPr id="11" name="Graphic 10" descr="Illustrator outline">
              <a:extLst>
                <a:ext uri="{FF2B5EF4-FFF2-40B4-BE49-F238E27FC236}">
                  <a16:creationId xmlns:a16="http://schemas.microsoft.com/office/drawing/2014/main" id="{D384652B-6E53-0387-7076-3A1C81D48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1175" y="1947863"/>
              <a:ext cx="1212056" cy="1247774"/>
            </a:xfrm>
            <a:prstGeom prst="rect">
              <a:avLst/>
            </a:prstGeom>
          </p:spPr>
        </p:pic>
      </p:grpSp>
      <p:sp>
        <p:nvSpPr>
          <p:cNvPr id="13" name="Google Shape;440;p56">
            <a:extLst>
              <a:ext uri="{FF2B5EF4-FFF2-40B4-BE49-F238E27FC236}">
                <a16:creationId xmlns:a16="http://schemas.microsoft.com/office/drawing/2014/main" id="{8CD3B663-47A9-B9B2-ADBF-7BC497EFEB35}"/>
              </a:ext>
            </a:extLst>
          </p:cNvPr>
          <p:cNvSpPr txBox="1">
            <a:spLocks noGrp="1"/>
          </p:cNvSpPr>
          <p:nvPr>
            <p:ph type="title"/>
          </p:nvPr>
        </p:nvSpPr>
        <p:spPr>
          <a:xfrm>
            <a:off x="1055708" y="450358"/>
            <a:ext cx="10214400" cy="748800"/>
          </a:xfrm>
          <a:prstGeom prst="rect">
            <a:avLst/>
          </a:prstGeom>
        </p:spPr>
        <p:txBody>
          <a:bodyPr spcFirstLastPara="1" wrap="square" lIns="91425" tIns="45700" rIns="91425" bIns="45700" anchor="ctr" anchorCtr="0">
            <a:noAutofit/>
          </a:bodyPr>
          <a:lstStyle/>
          <a:p>
            <a:pPr algn="l"/>
            <a:r>
              <a:rPr lang="en-IN" sz="3600">
                <a:latin typeface="Corbel"/>
              </a:rPr>
              <a:t>Data Analysis &amp; Visualizations</a:t>
            </a:r>
            <a:endParaRPr lang="en-US" sz="3600">
              <a:latin typeface="Corbel"/>
            </a:endParaRPr>
          </a:p>
        </p:txBody>
      </p:sp>
      <p:sp>
        <p:nvSpPr>
          <p:cNvPr id="4" name="TextBox 3">
            <a:extLst>
              <a:ext uri="{FF2B5EF4-FFF2-40B4-BE49-F238E27FC236}">
                <a16:creationId xmlns:a16="http://schemas.microsoft.com/office/drawing/2014/main" id="{79A9B9CD-A2D3-CC9F-A76D-190B26C250D0}"/>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MANAS</a:t>
            </a:r>
          </a:p>
        </p:txBody>
      </p:sp>
      <p:pic>
        <p:nvPicPr>
          <p:cNvPr id="7" name="Picture 6">
            <a:extLst>
              <a:ext uri="{FF2B5EF4-FFF2-40B4-BE49-F238E27FC236}">
                <a16:creationId xmlns:a16="http://schemas.microsoft.com/office/drawing/2014/main" id="{B5A1B809-9229-5EBB-BCCA-3E1DFAE86D4F}"/>
              </a:ext>
            </a:extLst>
          </p:cNvPr>
          <p:cNvPicPr>
            <a:picLocks noChangeAspect="1"/>
          </p:cNvPicPr>
          <p:nvPr/>
        </p:nvPicPr>
        <p:blipFill>
          <a:blip r:embed="rId7"/>
          <a:stretch>
            <a:fillRect/>
          </a:stretch>
        </p:blipFill>
        <p:spPr>
          <a:xfrm>
            <a:off x="3285023" y="1511124"/>
            <a:ext cx="8384463" cy="4697974"/>
          </a:xfrm>
          <a:prstGeom prst="rect">
            <a:avLst/>
          </a:prstGeom>
          <a:ln>
            <a:solidFill>
              <a:schemeClr val="tx1"/>
            </a:solidFill>
          </a:ln>
        </p:spPr>
      </p:pic>
      <p:sp>
        <p:nvSpPr>
          <p:cNvPr id="2" name="Slide Number Placeholder 1">
            <a:extLst>
              <a:ext uri="{FF2B5EF4-FFF2-40B4-BE49-F238E27FC236}">
                <a16:creationId xmlns:a16="http://schemas.microsoft.com/office/drawing/2014/main" id="{73DE75F0-CB44-571B-7645-A44726CF2B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spTree>
    <p:extLst>
      <p:ext uri="{BB962C8B-B14F-4D97-AF65-F5344CB8AC3E}">
        <p14:creationId xmlns:p14="http://schemas.microsoft.com/office/powerpoint/2010/main" val="1146605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 name="Group 3">
            <a:extLst>
              <a:ext uri="{FF2B5EF4-FFF2-40B4-BE49-F238E27FC236}">
                <a16:creationId xmlns:a16="http://schemas.microsoft.com/office/drawing/2014/main" id="{C7A60B6D-3A95-13C5-BC91-D46698557D7F}"/>
              </a:ext>
            </a:extLst>
          </p:cNvPr>
          <p:cNvGrpSpPr/>
          <p:nvPr/>
        </p:nvGrpSpPr>
        <p:grpSpPr>
          <a:xfrm>
            <a:off x="991195" y="1119188"/>
            <a:ext cx="3101577" cy="4801314"/>
            <a:chOff x="133945" y="1178719"/>
            <a:chExt cx="3101577" cy="4801314"/>
          </a:xfrm>
        </p:grpSpPr>
        <p:sp>
          <p:nvSpPr>
            <p:cNvPr id="5" name="TextBox 4">
              <a:extLst>
                <a:ext uri="{FF2B5EF4-FFF2-40B4-BE49-F238E27FC236}">
                  <a16:creationId xmlns:a16="http://schemas.microsoft.com/office/drawing/2014/main" id="{FE0A2B46-FBD4-796E-7AA0-881764899BDD}"/>
                </a:ext>
              </a:extLst>
            </p:cNvPr>
            <p:cNvSpPr txBox="1"/>
            <p:nvPr/>
          </p:nvSpPr>
          <p:spPr>
            <a:xfrm>
              <a:off x="133945" y="1178719"/>
              <a:ext cx="3101577"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Visualization: Stacked Bar Chart</a:t>
              </a: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endParaRPr lang="en-US" b="1">
                <a:latin typeface="Corbel"/>
              </a:endParaRPr>
            </a:p>
            <a:p>
              <a:pPr algn="ctr"/>
              <a:r>
                <a:rPr lang="en-US" b="1">
                  <a:latin typeface="Corbel"/>
                </a:rPr>
                <a:t>Stakeholders: Management Team at Airbnb, Policy and Compliance Teams, Marketing Team</a:t>
              </a:r>
            </a:p>
          </p:txBody>
        </p:sp>
        <p:pic>
          <p:nvPicPr>
            <p:cNvPr id="6" name="Graphic 9" descr="Users outline">
              <a:extLst>
                <a:ext uri="{FF2B5EF4-FFF2-40B4-BE49-F238E27FC236}">
                  <a16:creationId xmlns:a16="http://schemas.microsoft.com/office/drawing/2014/main" id="{7DED6101-8D41-EBA9-3B66-292E169887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457" y="4138613"/>
              <a:ext cx="1200149" cy="1164431"/>
            </a:xfrm>
            <a:prstGeom prst="rect">
              <a:avLst/>
            </a:prstGeom>
          </p:spPr>
        </p:pic>
        <p:pic>
          <p:nvPicPr>
            <p:cNvPr id="7" name="Graphic 10" descr="Illustrator outline">
              <a:extLst>
                <a:ext uri="{FF2B5EF4-FFF2-40B4-BE49-F238E27FC236}">
                  <a16:creationId xmlns:a16="http://schemas.microsoft.com/office/drawing/2014/main" id="{D384652B-6E53-0387-7076-3A1C81D48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456" y="1912144"/>
              <a:ext cx="1212056" cy="1247774"/>
            </a:xfrm>
            <a:prstGeom prst="rect">
              <a:avLst/>
            </a:prstGeom>
          </p:spPr>
        </p:pic>
      </p:grpSp>
      <p:sp>
        <p:nvSpPr>
          <p:cNvPr id="12" name="Google Shape;440;p56">
            <a:extLst>
              <a:ext uri="{FF2B5EF4-FFF2-40B4-BE49-F238E27FC236}">
                <a16:creationId xmlns:a16="http://schemas.microsoft.com/office/drawing/2014/main" id="{D30C9B64-5C20-B06F-F3B3-7D997229223E}"/>
              </a:ext>
            </a:extLst>
          </p:cNvPr>
          <p:cNvSpPr txBox="1">
            <a:spLocks noGrp="1"/>
          </p:cNvSpPr>
          <p:nvPr>
            <p:ph type="title"/>
          </p:nvPr>
        </p:nvSpPr>
        <p:spPr>
          <a:xfrm>
            <a:off x="1035008" y="464911"/>
            <a:ext cx="10214400" cy="748800"/>
          </a:xfrm>
          <a:prstGeom prst="rect">
            <a:avLst/>
          </a:prstGeom>
        </p:spPr>
        <p:txBody>
          <a:bodyPr spcFirstLastPara="1" wrap="square" lIns="91425" tIns="45700" rIns="91425" bIns="45700" anchor="ctr" anchorCtr="0">
            <a:noAutofit/>
          </a:bodyPr>
          <a:lstStyle/>
          <a:p>
            <a:pPr algn="l"/>
            <a:r>
              <a:rPr lang="en-IN" sz="3600">
                <a:latin typeface="Corbel"/>
              </a:rPr>
              <a:t>Data Analysis &amp; Visualizations</a:t>
            </a:r>
            <a:endParaRPr lang="en-US" sz="3600">
              <a:latin typeface="Corbel"/>
            </a:endParaRPr>
          </a:p>
        </p:txBody>
      </p:sp>
      <p:sp>
        <p:nvSpPr>
          <p:cNvPr id="9" name="TextBox 8">
            <a:extLst>
              <a:ext uri="{FF2B5EF4-FFF2-40B4-BE49-F238E27FC236}">
                <a16:creationId xmlns:a16="http://schemas.microsoft.com/office/drawing/2014/main" id="{0BB44F51-A313-CCA2-7299-B454E6BDF3F9}"/>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MANAS</a:t>
            </a:r>
          </a:p>
        </p:txBody>
      </p:sp>
      <p:pic>
        <p:nvPicPr>
          <p:cNvPr id="10" name="Picture 9">
            <a:extLst>
              <a:ext uri="{FF2B5EF4-FFF2-40B4-BE49-F238E27FC236}">
                <a16:creationId xmlns:a16="http://schemas.microsoft.com/office/drawing/2014/main" id="{E5A1D813-C69D-E6F1-3117-D1AC8E1B202A}"/>
              </a:ext>
            </a:extLst>
          </p:cNvPr>
          <p:cNvPicPr>
            <a:picLocks noChangeAspect="1"/>
          </p:cNvPicPr>
          <p:nvPr/>
        </p:nvPicPr>
        <p:blipFill>
          <a:blip r:embed="rId7"/>
          <a:stretch>
            <a:fillRect/>
          </a:stretch>
        </p:blipFill>
        <p:spPr>
          <a:xfrm>
            <a:off x="4357954" y="1640322"/>
            <a:ext cx="7572626" cy="4280180"/>
          </a:xfrm>
          <a:prstGeom prst="rect">
            <a:avLst/>
          </a:prstGeom>
          <a:ln>
            <a:solidFill>
              <a:schemeClr val="tx1"/>
            </a:solidFill>
          </a:ln>
        </p:spPr>
      </p:pic>
      <p:sp>
        <p:nvSpPr>
          <p:cNvPr id="2" name="Slide Number Placeholder 1">
            <a:extLst>
              <a:ext uri="{FF2B5EF4-FFF2-40B4-BE49-F238E27FC236}">
                <a16:creationId xmlns:a16="http://schemas.microsoft.com/office/drawing/2014/main" id="{225633A4-DF33-869B-4855-183F0ABD25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spTree>
    <p:extLst>
      <p:ext uri="{BB962C8B-B14F-4D97-AF65-F5344CB8AC3E}">
        <p14:creationId xmlns:p14="http://schemas.microsoft.com/office/powerpoint/2010/main" val="1484370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 name="Group 3">
            <a:extLst>
              <a:ext uri="{FF2B5EF4-FFF2-40B4-BE49-F238E27FC236}">
                <a16:creationId xmlns:a16="http://schemas.microsoft.com/office/drawing/2014/main" id="{C7A60B6D-3A95-13C5-BC91-D46698557D7F}"/>
              </a:ext>
            </a:extLst>
          </p:cNvPr>
          <p:cNvGrpSpPr/>
          <p:nvPr/>
        </p:nvGrpSpPr>
        <p:grpSpPr>
          <a:xfrm>
            <a:off x="122038" y="1250157"/>
            <a:ext cx="3101577" cy="5047536"/>
            <a:chOff x="-663774" y="1178719"/>
            <a:chExt cx="3101577" cy="5047536"/>
          </a:xfrm>
        </p:grpSpPr>
        <p:sp>
          <p:nvSpPr>
            <p:cNvPr id="5" name="TextBox 4">
              <a:extLst>
                <a:ext uri="{FF2B5EF4-FFF2-40B4-BE49-F238E27FC236}">
                  <a16:creationId xmlns:a16="http://schemas.microsoft.com/office/drawing/2014/main" id="{FE0A2B46-FBD4-796E-7AA0-881764899BDD}"/>
                </a:ext>
              </a:extLst>
            </p:cNvPr>
            <p:cNvSpPr txBox="1"/>
            <p:nvPr/>
          </p:nvSpPr>
          <p:spPr>
            <a:xfrm>
              <a:off x="-663774" y="1178719"/>
              <a:ext cx="3101577" cy="50475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r>
                <a:rPr lang="en-US" b="1">
                  <a:latin typeface="Corbel" panose="020B0503020204020204" pitchFamily="34" charset="0"/>
                </a:rPr>
                <a:t>Visualization: Scatterplot using Play Graph</a:t>
              </a: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r>
                <a:rPr lang="en-US" b="1">
                  <a:latin typeface="Corbel" panose="020B0503020204020204" pitchFamily="34" charset="0"/>
                </a:rPr>
                <a:t>Stakeholders: Hosts, Airbnb Team, Real Estate Agents and Airbnb Finance Department</a:t>
              </a:r>
            </a:p>
          </p:txBody>
        </p:sp>
        <p:pic>
          <p:nvPicPr>
            <p:cNvPr id="6" name="Graphic 9" descr="Users outline">
              <a:extLst>
                <a:ext uri="{FF2B5EF4-FFF2-40B4-BE49-F238E27FC236}">
                  <a16:creationId xmlns:a16="http://schemas.microsoft.com/office/drawing/2014/main" id="{7DED6101-8D41-EBA9-3B66-292E169887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738" y="4138613"/>
              <a:ext cx="1200149" cy="1164431"/>
            </a:xfrm>
            <a:prstGeom prst="rect">
              <a:avLst/>
            </a:prstGeom>
          </p:spPr>
        </p:pic>
        <p:pic>
          <p:nvPicPr>
            <p:cNvPr id="7" name="Graphic 10" descr="Illustrator outline">
              <a:extLst>
                <a:ext uri="{FF2B5EF4-FFF2-40B4-BE49-F238E27FC236}">
                  <a16:creationId xmlns:a16="http://schemas.microsoft.com/office/drawing/2014/main" id="{D384652B-6E53-0387-7076-3A1C81D48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737" y="1912144"/>
              <a:ext cx="1212056" cy="1247774"/>
            </a:xfrm>
            <a:prstGeom prst="rect">
              <a:avLst/>
            </a:prstGeom>
          </p:spPr>
        </p:pic>
      </p:grpSp>
      <p:pic>
        <p:nvPicPr>
          <p:cNvPr id="3" name="Picture 2" descr="A screen shot of a graph">
            <a:extLst>
              <a:ext uri="{FF2B5EF4-FFF2-40B4-BE49-F238E27FC236}">
                <a16:creationId xmlns:a16="http://schemas.microsoft.com/office/drawing/2014/main" id="{B58BBD8A-D124-557D-07CC-BE83ABAAD141}"/>
              </a:ext>
            </a:extLst>
          </p:cNvPr>
          <p:cNvPicPr>
            <a:picLocks noChangeAspect="1"/>
          </p:cNvPicPr>
          <p:nvPr/>
        </p:nvPicPr>
        <p:blipFill>
          <a:blip r:embed="rId7"/>
          <a:stretch>
            <a:fillRect/>
          </a:stretch>
        </p:blipFill>
        <p:spPr>
          <a:xfrm>
            <a:off x="3417094" y="1517285"/>
            <a:ext cx="8572499" cy="4775926"/>
          </a:xfrm>
          <a:prstGeom prst="rect">
            <a:avLst/>
          </a:prstGeom>
          <a:ln>
            <a:solidFill>
              <a:schemeClr val="tx1"/>
            </a:solidFill>
          </a:ln>
        </p:spPr>
      </p:pic>
      <p:sp>
        <p:nvSpPr>
          <p:cNvPr id="14" name="Google Shape;440;p56">
            <a:extLst>
              <a:ext uri="{FF2B5EF4-FFF2-40B4-BE49-F238E27FC236}">
                <a16:creationId xmlns:a16="http://schemas.microsoft.com/office/drawing/2014/main" id="{DB5C8397-CBBF-D778-CF5B-7F37F64D270F}"/>
              </a:ext>
            </a:extLst>
          </p:cNvPr>
          <p:cNvSpPr txBox="1">
            <a:spLocks noGrp="1"/>
          </p:cNvSpPr>
          <p:nvPr>
            <p:ph type="title"/>
          </p:nvPr>
        </p:nvSpPr>
        <p:spPr>
          <a:xfrm>
            <a:off x="1016025" y="476776"/>
            <a:ext cx="10214400" cy="748800"/>
          </a:xfrm>
          <a:prstGeom prst="rect">
            <a:avLst/>
          </a:prstGeom>
        </p:spPr>
        <p:txBody>
          <a:bodyPr spcFirstLastPara="1" wrap="square" lIns="91425" tIns="45700" rIns="91425" bIns="45700" anchor="ctr" anchorCtr="0">
            <a:noAutofit/>
          </a:bodyPr>
          <a:lstStyle/>
          <a:p>
            <a:pPr algn="l"/>
            <a:r>
              <a:rPr lang="en-IN" sz="3600">
                <a:latin typeface="Corbel" panose="020B0503020204020204" pitchFamily="34" charset="0"/>
              </a:rPr>
              <a:t>Data Analysis &amp; Visualizations</a:t>
            </a:r>
            <a:endParaRPr lang="en-US" sz="3600">
              <a:latin typeface="Corbel" panose="020B0503020204020204" pitchFamily="34" charset="0"/>
            </a:endParaRPr>
          </a:p>
        </p:txBody>
      </p:sp>
      <p:sp>
        <p:nvSpPr>
          <p:cNvPr id="9" name="TextBox 8">
            <a:extLst>
              <a:ext uri="{FF2B5EF4-FFF2-40B4-BE49-F238E27FC236}">
                <a16:creationId xmlns:a16="http://schemas.microsoft.com/office/drawing/2014/main" id="{23518854-BDC7-FCB1-B54A-4C072D95483A}"/>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panose="020B0503020204020204" pitchFamily="34" charset="0"/>
              </a:rPr>
              <a:t>MANAS</a:t>
            </a:r>
          </a:p>
        </p:txBody>
      </p:sp>
      <p:sp>
        <p:nvSpPr>
          <p:cNvPr id="2" name="Slide Number Placeholder 1">
            <a:extLst>
              <a:ext uri="{FF2B5EF4-FFF2-40B4-BE49-F238E27FC236}">
                <a16:creationId xmlns:a16="http://schemas.microsoft.com/office/drawing/2014/main" id="{D58B7604-F113-1FB3-F6D6-75D30CD08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36</a:t>
            </a:fld>
            <a:endParaRPr lang="en-IN"/>
          </a:p>
        </p:txBody>
      </p:sp>
    </p:spTree>
    <p:extLst>
      <p:ext uri="{BB962C8B-B14F-4D97-AF65-F5344CB8AC3E}">
        <p14:creationId xmlns:p14="http://schemas.microsoft.com/office/powerpoint/2010/main" val="237614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 name="Group 3">
            <a:extLst>
              <a:ext uri="{FF2B5EF4-FFF2-40B4-BE49-F238E27FC236}">
                <a16:creationId xmlns:a16="http://schemas.microsoft.com/office/drawing/2014/main" id="{C7A60B6D-3A95-13C5-BC91-D46698557D7F}"/>
              </a:ext>
            </a:extLst>
          </p:cNvPr>
          <p:cNvGrpSpPr/>
          <p:nvPr/>
        </p:nvGrpSpPr>
        <p:grpSpPr>
          <a:xfrm>
            <a:off x="122038" y="1250157"/>
            <a:ext cx="3101577" cy="5047536"/>
            <a:chOff x="-663774" y="1178719"/>
            <a:chExt cx="3101577" cy="5047536"/>
          </a:xfrm>
        </p:grpSpPr>
        <p:sp>
          <p:nvSpPr>
            <p:cNvPr id="5" name="TextBox 4">
              <a:extLst>
                <a:ext uri="{FF2B5EF4-FFF2-40B4-BE49-F238E27FC236}">
                  <a16:creationId xmlns:a16="http://schemas.microsoft.com/office/drawing/2014/main" id="{FE0A2B46-FBD4-796E-7AA0-881764899BDD}"/>
                </a:ext>
              </a:extLst>
            </p:cNvPr>
            <p:cNvSpPr txBox="1"/>
            <p:nvPr/>
          </p:nvSpPr>
          <p:spPr>
            <a:xfrm>
              <a:off x="-663774" y="1178719"/>
              <a:ext cx="3101577" cy="50475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r>
                <a:rPr lang="en-US" b="1">
                  <a:latin typeface="Corbel" panose="020B0503020204020204" pitchFamily="34" charset="0"/>
                </a:rPr>
                <a:t>Visualization: Scatterplot using Play Graph</a:t>
              </a: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endParaRPr lang="en-US" b="1">
                <a:latin typeface="Corbel" panose="020B0503020204020204" pitchFamily="34" charset="0"/>
              </a:endParaRPr>
            </a:p>
            <a:p>
              <a:pPr algn="ctr"/>
              <a:r>
                <a:rPr lang="en-US" b="1">
                  <a:latin typeface="Corbel" panose="020B0503020204020204" pitchFamily="34" charset="0"/>
                </a:rPr>
                <a:t>Stakeholders: Hosts, Airbnb Team, Real Estate Agents and Airbnb Finance Department</a:t>
              </a:r>
            </a:p>
          </p:txBody>
        </p:sp>
        <p:pic>
          <p:nvPicPr>
            <p:cNvPr id="6" name="Graphic 9" descr="Users outline">
              <a:extLst>
                <a:ext uri="{FF2B5EF4-FFF2-40B4-BE49-F238E27FC236}">
                  <a16:creationId xmlns:a16="http://schemas.microsoft.com/office/drawing/2014/main" id="{7DED6101-8D41-EBA9-3B66-292E169887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738" y="4138613"/>
              <a:ext cx="1200149" cy="1164431"/>
            </a:xfrm>
            <a:prstGeom prst="rect">
              <a:avLst/>
            </a:prstGeom>
          </p:spPr>
        </p:pic>
        <p:pic>
          <p:nvPicPr>
            <p:cNvPr id="7" name="Graphic 10" descr="Illustrator outline">
              <a:extLst>
                <a:ext uri="{FF2B5EF4-FFF2-40B4-BE49-F238E27FC236}">
                  <a16:creationId xmlns:a16="http://schemas.microsoft.com/office/drawing/2014/main" id="{D384652B-6E53-0387-7076-3A1C81D48B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737" y="1912144"/>
              <a:ext cx="1212056" cy="1247774"/>
            </a:xfrm>
            <a:prstGeom prst="rect">
              <a:avLst/>
            </a:prstGeom>
          </p:spPr>
        </p:pic>
      </p:grpSp>
      <p:sp>
        <p:nvSpPr>
          <p:cNvPr id="14" name="Google Shape;440;p56">
            <a:extLst>
              <a:ext uri="{FF2B5EF4-FFF2-40B4-BE49-F238E27FC236}">
                <a16:creationId xmlns:a16="http://schemas.microsoft.com/office/drawing/2014/main" id="{DB5C8397-CBBF-D778-CF5B-7F37F64D270F}"/>
              </a:ext>
            </a:extLst>
          </p:cNvPr>
          <p:cNvSpPr txBox="1">
            <a:spLocks noGrp="1"/>
          </p:cNvSpPr>
          <p:nvPr>
            <p:ph type="title"/>
          </p:nvPr>
        </p:nvSpPr>
        <p:spPr>
          <a:xfrm>
            <a:off x="1102056" y="501357"/>
            <a:ext cx="10214400" cy="748800"/>
          </a:xfrm>
          <a:prstGeom prst="rect">
            <a:avLst/>
          </a:prstGeom>
        </p:spPr>
        <p:txBody>
          <a:bodyPr spcFirstLastPara="1" wrap="square" lIns="91425" tIns="45700" rIns="91425" bIns="45700" anchor="ctr" anchorCtr="0">
            <a:noAutofit/>
          </a:bodyPr>
          <a:lstStyle/>
          <a:p>
            <a:pPr algn="l"/>
            <a:r>
              <a:rPr lang="en-IN" sz="3600">
                <a:latin typeface="Corbel" panose="020B0503020204020204" pitchFamily="34" charset="0"/>
              </a:rPr>
              <a:t>Data Analysis &amp; Visualizations</a:t>
            </a:r>
            <a:endParaRPr lang="en-US" sz="3600">
              <a:latin typeface="Corbel" panose="020B0503020204020204" pitchFamily="34" charset="0"/>
            </a:endParaRPr>
          </a:p>
        </p:txBody>
      </p:sp>
      <p:sp>
        <p:nvSpPr>
          <p:cNvPr id="9" name="TextBox 8">
            <a:extLst>
              <a:ext uri="{FF2B5EF4-FFF2-40B4-BE49-F238E27FC236}">
                <a16:creationId xmlns:a16="http://schemas.microsoft.com/office/drawing/2014/main" id="{23518854-BDC7-FCB1-B54A-4C072D95483A}"/>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panose="020B0503020204020204" pitchFamily="34" charset="0"/>
              </a:rPr>
              <a:t>MANAS</a:t>
            </a:r>
          </a:p>
        </p:txBody>
      </p:sp>
      <p:pic>
        <p:nvPicPr>
          <p:cNvPr id="2" name="2024-04-24 00-56-22 (online-video-cutter.com)">
            <a:hlinkClick r:id="" action="ppaction://media"/>
            <a:extLst>
              <a:ext uri="{FF2B5EF4-FFF2-40B4-BE49-F238E27FC236}">
                <a16:creationId xmlns:a16="http://schemas.microsoft.com/office/drawing/2014/main" id="{D899444B-CE6C-4CA9-A0FD-687195BBB2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b="6774"/>
          <a:stretch/>
        </p:blipFill>
        <p:spPr>
          <a:xfrm>
            <a:off x="3599489" y="1520533"/>
            <a:ext cx="8492731" cy="4453548"/>
          </a:xfrm>
          <a:prstGeom prst="rect">
            <a:avLst/>
          </a:prstGeom>
        </p:spPr>
      </p:pic>
      <p:sp>
        <p:nvSpPr>
          <p:cNvPr id="3" name="Slide Number Placeholder 2">
            <a:extLst>
              <a:ext uri="{FF2B5EF4-FFF2-40B4-BE49-F238E27FC236}">
                <a16:creationId xmlns:a16="http://schemas.microsoft.com/office/drawing/2014/main" id="{A64DB8E9-5868-1726-474C-CD642D67D2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37</a:t>
            </a:fld>
            <a:endParaRPr lang="en-IN"/>
          </a:p>
        </p:txBody>
      </p:sp>
    </p:spTree>
    <p:extLst>
      <p:ext uri="{BB962C8B-B14F-4D97-AF65-F5344CB8AC3E}">
        <p14:creationId xmlns:p14="http://schemas.microsoft.com/office/powerpoint/2010/main" val="44401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6" name="Google Shape;503;p61">
            <a:extLst>
              <a:ext uri="{FF2B5EF4-FFF2-40B4-BE49-F238E27FC236}">
                <a16:creationId xmlns:a16="http://schemas.microsoft.com/office/drawing/2014/main" id="{31D9AD1D-CFA7-DD7E-477E-FA4FD6F47175}"/>
              </a:ext>
            </a:extLst>
          </p:cNvPr>
          <p:cNvSpPr txBox="1"/>
          <p:nvPr/>
        </p:nvSpPr>
        <p:spPr>
          <a:xfrm>
            <a:off x="1113473" y="2200670"/>
            <a:ext cx="8287745" cy="830957"/>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panose="020B0503020204020204" pitchFamily="34" charset="0"/>
                <a:cs typeface="Poppins SemiBold"/>
              </a:rPr>
              <a:t>Warehouse Design</a:t>
            </a:r>
          </a:p>
        </p:txBody>
      </p:sp>
      <p:sp>
        <p:nvSpPr>
          <p:cNvPr id="9" name="Google Shape;505;p61">
            <a:extLst>
              <a:ext uri="{FF2B5EF4-FFF2-40B4-BE49-F238E27FC236}">
                <a16:creationId xmlns:a16="http://schemas.microsoft.com/office/drawing/2014/main" id="{0AF0E303-CEDB-B166-323B-1BBA59E150AC}"/>
              </a:ext>
            </a:extLst>
          </p:cNvPr>
          <p:cNvSpPr/>
          <p:nvPr/>
        </p:nvSpPr>
        <p:spPr>
          <a:xfrm>
            <a:off x="9944118" y="1939845"/>
            <a:ext cx="1518951" cy="1357780"/>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grpSp>
        <p:nvGrpSpPr>
          <p:cNvPr id="16" name="Google Shape;501;p61">
            <a:extLst>
              <a:ext uri="{FF2B5EF4-FFF2-40B4-BE49-F238E27FC236}">
                <a16:creationId xmlns:a16="http://schemas.microsoft.com/office/drawing/2014/main" id="{4D2F1A36-1891-8994-F5B5-DA5A30DE930D}"/>
              </a:ext>
            </a:extLst>
          </p:cNvPr>
          <p:cNvGrpSpPr/>
          <p:nvPr/>
        </p:nvGrpSpPr>
        <p:grpSpPr>
          <a:xfrm>
            <a:off x="522850" y="1809082"/>
            <a:ext cx="11141199" cy="1619310"/>
            <a:chOff x="3006253" y="1408647"/>
            <a:chExt cx="5390256" cy="886066"/>
          </a:xfrm>
        </p:grpSpPr>
        <p:sp>
          <p:nvSpPr>
            <p:cNvPr id="11" name="Google Shape;502;p61">
              <a:extLst>
                <a:ext uri="{FF2B5EF4-FFF2-40B4-BE49-F238E27FC236}">
                  <a16:creationId xmlns:a16="http://schemas.microsoft.com/office/drawing/2014/main" id="{53BF895D-7479-BEFB-C5D9-BA18FD13681B}"/>
                </a:ext>
              </a:extLst>
            </p:cNvPr>
            <p:cNvSpPr/>
            <p:nvPr/>
          </p:nvSpPr>
          <p:spPr>
            <a:xfrm>
              <a:off x="3006253" y="1408647"/>
              <a:ext cx="5390256" cy="886066"/>
            </a:xfrm>
            <a:prstGeom prst="roundRect">
              <a:avLst>
                <a:gd name="adj" fmla="val 50000"/>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12" name="Google Shape;503;p61">
              <a:extLst>
                <a:ext uri="{FF2B5EF4-FFF2-40B4-BE49-F238E27FC236}">
                  <a16:creationId xmlns:a16="http://schemas.microsoft.com/office/drawing/2014/main" id="{DAB8A08E-E37A-159D-08F8-27EC59FB85B3}"/>
                </a:ext>
              </a:extLst>
            </p:cNvPr>
            <p:cNvSpPr txBox="1"/>
            <p:nvPr/>
          </p:nvSpPr>
          <p:spPr>
            <a:xfrm>
              <a:off x="3292004" y="1622919"/>
              <a:ext cx="4009718" cy="454689"/>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a:cs typeface="Poppins SemiBold"/>
                </a:rPr>
                <a:t>Predictive Modelling</a:t>
              </a:r>
              <a:endParaRPr lang="en-IN" sz="4800" b="1">
                <a:solidFill>
                  <a:srgbClr val="FF5A5F"/>
                </a:solidFill>
                <a:latin typeface="Corbel" panose="020B0503020204020204" pitchFamily="34" charset="0"/>
                <a:cs typeface="Poppins SemiBold"/>
              </a:endParaRPr>
            </a:p>
          </p:txBody>
        </p:sp>
        <p:grpSp>
          <p:nvGrpSpPr>
            <p:cNvPr id="13" name="Google Shape;504;p61">
              <a:extLst>
                <a:ext uri="{FF2B5EF4-FFF2-40B4-BE49-F238E27FC236}">
                  <a16:creationId xmlns:a16="http://schemas.microsoft.com/office/drawing/2014/main" id="{6612370A-6364-02AA-E068-49D03FACA970}"/>
                </a:ext>
              </a:extLst>
            </p:cNvPr>
            <p:cNvGrpSpPr/>
            <p:nvPr/>
          </p:nvGrpSpPr>
          <p:grpSpPr>
            <a:xfrm>
              <a:off x="7564384" y="1480199"/>
              <a:ext cx="734888" cy="742960"/>
              <a:chOff x="7222980" y="1719600"/>
              <a:chExt cx="444130" cy="449008"/>
            </a:xfrm>
          </p:grpSpPr>
          <p:sp>
            <p:nvSpPr>
              <p:cNvPr id="14" name="Google Shape;505;p61">
                <a:extLst>
                  <a:ext uri="{FF2B5EF4-FFF2-40B4-BE49-F238E27FC236}">
                    <a16:creationId xmlns:a16="http://schemas.microsoft.com/office/drawing/2014/main" id="{C4DF34FD-1FEC-8C14-3BEC-774EE207554F}"/>
                  </a:ext>
                </a:extLst>
              </p:cNvPr>
              <p:cNvSpPr/>
              <p:nvPr/>
            </p:nvSpPr>
            <p:spPr>
              <a:xfrm>
                <a:off x="7222980" y="1719600"/>
                <a:ext cx="444130" cy="449008"/>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pic>
            <p:nvPicPr>
              <p:cNvPr id="15" name="Google Shape;506;p61">
                <a:extLst>
                  <a:ext uri="{FF2B5EF4-FFF2-40B4-BE49-F238E27FC236}">
                    <a16:creationId xmlns:a16="http://schemas.microsoft.com/office/drawing/2014/main" id="{3A6F44EC-36B8-CD8A-9FED-D250C8EFA5CB}"/>
                  </a:ext>
                </a:extLst>
              </p:cNvPr>
              <p:cNvPicPr preferRelativeResize="0"/>
              <p:nvPr/>
            </p:nvPicPr>
            <p:blipFill rotWithShape="1">
              <a:blip r:embed="rId3">
                <a:alphaModFix/>
              </a:blip>
              <a:srcRect/>
              <a:stretch/>
            </p:blipFill>
            <p:spPr>
              <a:xfrm>
                <a:off x="7350758" y="1849816"/>
                <a:ext cx="188577" cy="188577"/>
              </a:xfrm>
              <a:prstGeom prst="rect">
                <a:avLst/>
              </a:prstGeom>
              <a:noFill/>
              <a:ln>
                <a:noFill/>
              </a:ln>
            </p:spPr>
          </p:pic>
        </p:grpSp>
      </p:grpSp>
      <p:sp>
        <p:nvSpPr>
          <p:cNvPr id="17"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GAURAV</a:t>
            </a:r>
            <a:endParaRPr lang="en-US" sz="1600">
              <a:solidFill>
                <a:srgbClr val="C00000"/>
              </a:solidFill>
              <a:latin typeface="Corbel" panose="020B0503020204020204" pitchFamily="34" charset="0"/>
            </a:endParaRPr>
          </a:p>
        </p:txBody>
      </p:sp>
    </p:spTree>
    <p:extLst>
      <p:ext uri="{BB962C8B-B14F-4D97-AF65-F5344CB8AC3E}">
        <p14:creationId xmlns:p14="http://schemas.microsoft.com/office/powerpoint/2010/main" val="3284913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7DB711-9CC5-74D6-C685-AB53DBA27DFB}"/>
              </a:ext>
            </a:extLst>
          </p:cNvPr>
          <p:cNvSpPr>
            <a:spLocks noGrp="1"/>
          </p:cNvSpPr>
          <p:nvPr>
            <p:ph type="title"/>
          </p:nvPr>
        </p:nvSpPr>
        <p:spPr/>
        <p:txBody>
          <a:bodyPr/>
          <a:lstStyle/>
          <a:p>
            <a:pPr algn="l"/>
            <a:r>
              <a:rPr lang="en-IN" sz="4400">
                <a:latin typeface="Corbel"/>
              </a:rPr>
              <a:t>  Predictive Modelling</a:t>
            </a:r>
            <a:endParaRPr lang="en-US"/>
          </a:p>
        </p:txBody>
      </p:sp>
      <p:pic>
        <p:nvPicPr>
          <p:cNvPr id="8" name="Picture 7" descr="A screenshot of a computer">
            <a:extLst>
              <a:ext uri="{FF2B5EF4-FFF2-40B4-BE49-F238E27FC236}">
                <a16:creationId xmlns:a16="http://schemas.microsoft.com/office/drawing/2014/main" id="{FB890460-A721-2298-2F93-AE6FC618A1B5}"/>
              </a:ext>
            </a:extLst>
          </p:cNvPr>
          <p:cNvPicPr>
            <a:picLocks noChangeAspect="1"/>
          </p:cNvPicPr>
          <p:nvPr/>
        </p:nvPicPr>
        <p:blipFill rotWithShape="1">
          <a:blip r:embed="rId2"/>
          <a:srcRect t="404"/>
          <a:stretch/>
        </p:blipFill>
        <p:spPr>
          <a:xfrm>
            <a:off x="1344528" y="1381760"/>
            <a:ext cx="9502943" cy="5100476"/>
          </a:xfrm>
          <a:prstGeom prst="rect">
            <a:avLst/>
          </a:prstGeom>
          <a:ln>
            <a:solidFill>
              <a:schemeClr val="tx1"/>
            </a:solidFill>
          </a:ln>
        </p:spPr>
      </p:pic>
      <p:sp>
        <p:nvSpPr>
          <p:cNvPr id="3" name="TextBox 2">
            <a:extLst>
              <a:ext uri="{FF2B5EF4-FFF2-40B4-BE49-F238E27FC236}">
                <a16:creationId xmlns:a16="http://schemas.microsoft.com/office/drawing/2014/main" id="{868766A7-049A-2330-C08D-B77A1D8F8DAE}"/>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GAURAV</a:t>
            </a:r>
          </a:p>
        </p:txBody>
      </p:sp>
      <p:sp>
        <p:nvSpPr>
          <p:cNvPr id="2" name="Slide Number Placeholder 1">
            <a:extLst>
              <a:ext uri="{FF2B5EF4-FFF2-40B4-BE49-F238E27FC236}">
                <a16:creationId xmlns:a16="http://schemas.microsoft.com/office/drawing/2014/main" id="{DEF0A745-319D-4EE7-E2EF-62D159C74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39</a:t>
            </a:fld>
            <a:endParaRPr lang="en-IN"/>
          </a:p>
        </p:txBody>
      </p:sp>
    </p:spTree>
    <p:extLst>
      <p:ext uri="{BB962C8B-B14F-4D97-AF65-F5344CB8AC3E}">
        <p14:creationId xmlns:p14="http://schemas.microsoft.com/office/powerpoint/2010/main" val="122138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p:nvPr/>
        </p:nvSpPr>
        <p:spPr>
          <a:xfrm>
            <a:off x="8425665" y="4130951"/>
            <a:ext cx="2340900" cy="1612200"/>
          </a:xfrm>
          <a:prstGeom prst="roundRect">
            <a:avLst>
              <a:gd name="adj" fmla="val 8679"/>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31" name="Google Shape;331;p50"/>
          <p:cNvSpPr/>
          <p:nvPr/>
        </p:nvSpPr>
        <p:spPr>
          <a:xfrm>
            <a:off x="4823734" y="4130951"/>
            <a:ext cx="2340900" cy="1612200"/>
          </a:xfrm>
          <a:prstGeom prst="roundRect">
            <a:avLst>
              <a:gd name="adj" fmla="val 8679"/>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32" name="Google Shape;332;p50"/>
          <p:cNvSpPr/>
          <p:nvPr/>
        </p:nvSpPr>
        <p:spPr>
          <a:xfrm>
            <a:off x="1019408" y="4130951"/>
            <a:ext cx="2340754" cy="1612325"/>
          </a:xfrm>
          <a:prstGeom prst="roundRect">
            <a:avLst>
              <a:gd name="adj" fmla="val 8679"/>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grpSp>
        <p:nvGrpSpPr>
          <p:cNvPr id="333" name="Google Shape;333;p50"/>
          <p:cNvGrpSpPr/>
          <p:nvPr/>
        </p:nvGrpSpPr>
        <p:grpSpPr>
          <a:xfrm>
            <a:off x="1024559" y="646371"/>
            <a:ext cx="6824494" cy="886066"/>
            <a:chOff x="1572015" y="1408647"/>
            <a:chExt cx="6824494" cy="886066"/>
          </a:xfrm>
        </p:grpSpPr>
        <p:sp>
          <p:nvSpPr>
            <p:cNvPr id="334" name="Google Shape;334;p50"/>
            <p:cNvSpPr/>
            <p:nvPr/>
          </p:nvSpPr>
          <p:spPr>
            <a:xfrm>
              <a:off x="1572015" y="1408647"/>
              <a:ext cx="6824494" cy="886066"/>
            </a:xfrm>
            <a:prstGeom prst="roundRect">
              <a:avLst>
                <a:gd name="adj" fmla="val 50000"/>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35" name="Google Shape;335;p50"/>
            <p:cNvSpPr txBox="1"/>
            <p:nvPr/>
          </p:nvSpPr>
          <p:spPr>
            <a:xfrm>
              <a:off x="1925863" y="1528514"/>
              <a:ext cx="5388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a:solidFill>
                    <a:srgbClr val="FF5A5F"/>
                  </a:solidFill>
                  <a:latin typeface="Corbel" panose="020B0503020204020204" pitchFamily="34" charset="0"/>
                  <a:ea typeface="Poppins SemiBold"/>
                  <a:cs typeface="Poppins SemiBold"/>
                  <a:sym typeface="Poppins SemiBold"/>
                </a:rPr>
                <a:t>Benefits of Solution</a:t>
              </a:r>
              <a:endParaRPr>
                <a:latin typeface="Corbel" panose="020B0503020204020204" pitchFamily="34" charset="0"/>
              </a:endParaRPr>
            </a:p>
          </p:txBody>
        </p:sp>
        <p:grpSp>
          <p:nvGrpSpPr>
            <p:cNvPr id="336" name="Google Shape;336;p50"/>
            <p:cNvGrpSpPr/>
            <p:nvPr/>
          </p:nvGrpSpPr>
          <p:grpSpPr>
            <a:xfrm>
              <a:off x="7545331" y="1480199"/>
              <a:ext cx="734888" cy="742960"/>
              <a:chOff x="7211466" y="1719600"/>
              <a:chExt cx="444130" cy="449008"/>
            </a:xfrm>
          </p:grpSpPr>
          <p:sp>
            <p:nvSpPr>
              <p:cNvPr id="337" name="Google Shape;337;p50"/>
              <p:cNvSpPr/>
              <p:nvPr/>
            </p:nvSpPr>
            <p:spPr>
              <a:xfrm>
                <a:off x="7211466" y="1719600"/>
                <a:ext cx="444130" cy="449008"/>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pic>
            <p:nvPicPr>
              <p:cNvPr id="338" name="Google Shape;338;p50"/>
              <p:cNvPicPr preferRelativeResize="0"/>
              <p:nvPr/>
            </p:nvPicPr>
            <p:blipFill rotWithShape="1">
              <a:blip r:embed="rId3">
                <a:alphaModFix/>
              </a:blip>
              <a:srcRect/>
              <a:stretch/>
            </p:blipFill>
            <p:spPr>
              <a:xfrm>
                <a:off x="7339243" y="1849816"/>
                <a:ext cx="188577" cy="188577"/>
              </a:xfrm>
              <a:prstGeom prst="rect">
                <a:avLst/>
              </a:prstGeom>
              <a:noFill/>
              <a:ln>
                <a:noFill/>
              </a:ln>
            </p:spPr>
          </p:pic>
        </p:grpSp>
      </p:grpSp>
      <p:sp>
        <p:nvSpPr>
          <p:cNvPr id="339" name="Google Shape;339;p50"/>
          <p:cNvSpPr/>
          <p:nvPr/>
        </p:nvSpPr>
        <p:spPr>
          <a:xfrm>
            <a:off x="4983551" y="2441575"/>
            <a:ext cx="2085900" cy="1473000"/>
          </a:xfrm>
          <a:prstGeom prst="roundRect">
            <a:avLst>
              <a:gd name="adj" fmla="val 16667"/>
            </a:avLst>
          </a:prstGeom>
          <a:solidFill>
            <a:srgbClr val="FF5A5F">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40" name="Google Shape;340;p50"/>
          <p:cNvSpPr txBox="1"/>
          <p:nvPr/>
        </p:nvSpPr>
        <p:spPr>
          <a:xfrm>
            <a:off x="4951150" y="1854700"/>
            <a:ext cx="2085900" cy="307800"/>
          </a:xfrm>
          <a:prstGeom prst="rect">
            <a:avLst/>
          </a:prstGeom>
          <a:noFill/>
          <a:ln>
            <a:noFill/>
          </a:ln>
          <a:effectLst>
            <a:outerShdw blurRad="50800" dist="88900" algn="l" rotWithShape="0">
              <a:srgbClr val="000000">
                <a:alpha val="5882"/>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latin typeface="Corbel" panose="020B0503020204020204" pitchFamily="34" charset="0"/>
            </a:endParaRPr>
          </a:p>
        </p:txBody>
      </p:sp>
      <p:grpSp>
        <p:nvGrpSpPr>
          <p:cNvPr id="341" name="Google Shape;341;p50"/>
          <p:cNvGrpSpPr/>
          <p:nvPr/>
        </p:nvGrpSpPr>
        <p:grpSpPr>
          <a:xfrm>
            <a:off x="1150627" y="1854692"/>
            <a:ext cx="2085939" cy="2059883"/>
            <a:chOff x="1417276" y="2232457"/>
            <a:chExt cx="1552500" cy="2059883"/>
          </a:xfrm>
        </p:grpSpPr>
        <p:sp>
          <p:nvSpPr>
            <p:cNvPr id="342" name="Google Shape;342;p50"/>
            <p:cNvSpPr/>
            <p:nvPr/>
          </p:nvSpPr>
          <p:spPr>
            <a:xfrm>
              <a:off x="1417276" y="2819340"/>
              <a:ext cx="1552500" cy="1473000"/>
            </a:xfrm>
            <a:prstGeom prst="roundRect">
              <a:avLst>
                <a:gd name="adj" fmla="val 16667"/>
              </a:avLst>
            </a:prstGeom>
            <a:solidFill>
              <a:srgbClr val="FF5A5F">
                <a:alpha val="988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43" name="Google Shape;343;p50"/>
            <p:cNvSpPr txBox="1"/>
            <p:nvPr/>
          </p:nvSpPr>
          <p:spPr>
            <a:xfrm>
              <a:off x="1659682" y="2232457"/>
              <a:ext cx="1074600" cy="307800"/>
            </a:xfrm>
            <a:prstGeom prst="rect">
              <a:avLst/>
            </a:prstGeom>
            <a:noFill/>
            <a:ln>
              <a:noFill/>
            </a:ln>
            <a:effectLst>
              <a:outerShdw blurRad="50800" dist="88900" algn="l" rotWithShape="0">
                <a:srgbClr val="000000">
                  <a:alpha val="58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latin typeface="Corbel" panose="020B0503020204020204" pitchFamily="34" charset="0"/>
              </a:endParaRPr>
            </a:p>
          </p:txBody>
        </p:sp>
      </p:grpSp>
      <p:sp>
        <p:nvSpPr>
          <p:cNvPr id="344" name="Google Shape;344;p50"/>
          <p:cNvSpPr/>
          <p:nvPr/>
        </p:nvSpPr>
        <p:spPr>
          <a:xfrm>
            <a:off x="8517316" y="2441275"/>
            <a:ext cx="2085900" cy="1473000"/>
          </a:xfrm>
          <a:prstGeom prst="roundRect">
            <a:avLst>
              <a:gd name="adj" fmla="val 16667"/>
            </a:avLst>
          </a:prstGeom>
          <a:solidFill>
            <a:srgbClr val="FF5A5F">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345" name="Google Shape;345;p50"/>
          <p:cNvSpPr txBox="1"/>
          <p:nvPr/>
        </p:nvSpPr>
        <p:spPr>
          <a:xfrm>
            <a:off x="8608812" y="1854400"/>
            <a:ext cx="1885500" cy="307800"/>
          </a:xfrm>
          <a:prstGeom prst="rect">
            <a:avLst/>
          </a:prstGeom>
          <a:noFill/>
          <a:ln>
            <a:noFill/>
          </a:ln>
          <a:effectLst>
            <a:outerShdw blurRad="50800" dist="88900" algn="l" rotWithShape="0">
              <a:srgbClr val="000000">
                <a:alpha val="5882"/>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latin typeface="Corbel" panose="020B0503020204020204" pitchFamily="34" charset="0"/>
            </a:endParaRPr>
          </a:p>
        </p:txBody>
      </p:sp>
      <p:grpSp>
        <p:nvGrpSpPr>
          <p:cNvPr id="346" name="Google Shape;346;p50"/>
          <p:cNvGrpSpPr/>
          <p:nvPr/>
        </p:nvGrpSpPr>
        <p:grpSpPr>
          <a:xfrm>
            <a:off x="1114658" y="4276654"/>
            <a:ext cx="2167200" cy="911619"/>
            <a:chOff x="1609724" y="2225104"/>
            <a:chExt cx="2167200" cy="911619"/>
          </a:xfrm>
        </p:grpSpPr>
        <p:sp>
          <p:nvSpPr>
            <p:cNvPr id="347" name="Google Shape;347;p50"/>
            <p:cNvSpPr txBox="1"/>
            <p:nvPr/>
          </p:nvSpPr>
          <p:spPr>
            <a:xfrm>
              <a:off x="1614658" y="2225104"/>
              <a:ext cx="2157300" cy="911619"/>
            </a:xfrm>
            <a:prstGeom prst="rect">
              <a:avLst/>
            </a:prstGeom>
            <a:noFill/>
            <a:ln>
              <a:noFill/>
            </a:ln>
          </p:spPr>
          <p:txBody>
            <a:bodyPr spcFirstLastPara="1" wrap="square" lIns="91425" tIns="45700" rIns="91425" bIns="45700" anchor="t" anchorCtr="0">
              <a:spAutoFit/>
            </a:bodyPr>
            <a:lstStyle/>
            <a:p>
              <a:pPr marL="0" marR="0" lvl="0" indent="0" algn="ctr" rtl="0">
                <a:lnSpc>
                  <a:spcPct val="121428"/>
                </a:lnSpc>
                <a:spcBef>
                  <a:spcPts val="0"/>
                </a:spcBef>
                <a:spcAft>
                  <a:spcPts val="0"/>
                </a:spcAft>
                <a:buNone/>
              </a:pPr>
              <a:r>
                <a:rPr lang="en-IN" sz="2200" b="1">
                  <a:solidFill>
                    <a:schemeClr val="dk1"/>
                  </a:solidFill>
                  <a:latin typeface="Corbel" panose="020B0503020204020204" pitchFamily="34" charset="0"/>
                  <a:ea typeface="Calibri"/>
                  <a:cs typeface="Calibri"/>
                  <a:sym typeface="Calibri"/>
                </a:rPr>
                <a:t>Competitive Edge</a:t>
              </a:r>
              <a:endParaRPr lang="en-US" sz="2200">
                <a:solidFill>
                  <a:schemeClr val="dk1"/>
                </a:solidFill>
                <a:latin typeface="Corbel" panose="020B0503020204020204" pitchFamily="34" charset="0"/>
              </a:endParaRPr>
            </a:p>
          </p:txBody>
        </p:sp>
        <p:sp>
          <p:nvSpPr>
            <p:cNvPr id="348" name="Google Shape;348;p50"/>
            <p:cNvSpPr txBox="1"/>
            <p:nvPr/>
          </p:nvSpPr>
          <p:spPr>
            <a:xfrm>
              <a:off x="1609724" y="2559365"/>
              <a:ext cx="2167200" cy="426230"/>
            </a:xfrm>
            <a:prstGeom prst="rect">
              <a:avLst/>
            </a:prstGeom>
            <a:noFill/>
            <a:ln>
              <a:noFill/>
            </a:ln>
          </p:spPr>
          <p:txBody>
            <a:bodyPr spcFirstLastPara="1" wrap="square" lIns="91425" tIns="45700" rIns="91425" bIns="45700" anchor="t" anchorCtr="0">
              <a:spAutoFit/>
            </a:bodyPr>
            <a:lstStyle/>
            <a:p>
              <a:pPr marL="0" marR="0" lvl="0" indent="0" algn="ctr" rtl="0">
                <a:lnSpc>
                  <a:spcPct val="154545"/>
                </a:lnSpc>
                <a:spcBef>
                  <a:spcPts val="0"/>
                </a:spcBef>
                <a:spcAft>
                  <a:spcPts val="0"/>
                </a:spcAft>
                <a:buNone/>
              </a:pPr>
              <a:endParaRPr>
                <a:latin typeface="Corbel" panose="020B0503020204020204" pitchFamily="34" charset="0"/>
              </a:endParaRPr>
            </a:p>
          </p:txBody>
        </p:sp>
      </p:grpSp>
      <p:grpSp>
        <p:nvGrpSpPr>
          <p:cNvPr id="349" name="Google Shape;349;p50"/>
          <p:cNvGrpSpPr/>
          <p:nvPr/>
        </p:nvGrpSpPr>
        <p:grpSpPr>
          <a:xfrm>
            <a:off x="4923646" y="4276654"/>
            <a:ext cx="2167200" cy="911619"/>
            <a:chOff x="8397093" y="2225104"/>
            <a:chExt cx="2167200" cy="911619"/>
          </a:xfrm>
        </p:grpSpPr>
        <p:sp>
          <p:nvSpPr>
            <p:cNvPr id="350" name="Google Shape;350;p50"/>
            <p:cNvSpPr txBox="1"/>
            <p:nvPr/>
          </p:nvSpPr>
          <p:spPr>
            <a:xfrm>
              <a:off x="8402043" y="2225104"/>
              <a:ext cx="2157300" cy="911619"/>
            </a:xfrm>
            <a:prstGeom prst="rect">
              <a:avLst/>
            </a:prstGeom>
            <a:noFill/>
            <a:ln>
              <a:noFill/>
            </a:ln>
          </p:spPr>
          <p:txBody>
            <a:bodyPr spcFirstLastPara="1" wrap="square" lIns="91425" tIns="45700" rIns="91425" bIns="45700" anchor="t" anchorCtr="0">
              <a:spAutoFit/>
            </a:bodyPr>
            <a:lstStyle/>
            <a:p>
              <a:pPr marL="0" marR="0" lvl="0" indent="0" algn="ctr" rtl="0">
                <a:lnSpc>
                  <a:spcPct val="121428"/>
                </a:lnSpc>
                <a:spcBef>
                  <a:spcPts val="0"/>
                </a:spcBef>
                <a:spcAft>
                  <a:spcPts val="0"/>
                </a:spcAft>
                <a:buNone/>
              </a:pPr>
              <a:r>
                <a:rPr lang="en-IN" sz="2200" b="1">
                  <a:solidFill>
                    <a:schemeClr val="dk1"/>
                  </a:solidFill>
                  <a:latin typeface="Corbel" panose="020B0503020204020204" pitchFamily="34" charset="0"/>
                  <a:ea typeface="Calibri"/>
                  <a:cs typeface="Calibri"/>
                  <a:sym typeface="Calibri"/>
                </a:rPr>
                <a:t>Data-Driven Decisions</a:t>
              </a:r>
              <a:endParaRPr lang="en-US" sz="2200">
                <a:solidFill>
                  <a:schemeClr val="dk1"/>
                </a:solidFill>
                <a:latin typeface="Corbel" panose="020B0503020204020204" pitchFamily="34" charset="0"/>
              </a:endParaRPr>
            </a:p>
          </p:txBody>
        </p:sp>
        <p:sp>
          <p:nvSpPr>
            <p:cNvPr id="351" name="Google Shape;351;p50"/>
            <p:cNvSpPr txBox="1"/>
            <p:nvPr/>
          </p:nvSpPr>
          <p:spPr>
            <a:xfrm>
              <a:off x="8397093" y="2559365"/>
              <a:ext cx="2167200" cy="354672"/>
            </a:xfrm>
            <a:prstGeom prst="rect">
              <a:avLst/>
            </a:prstGeom>
            <a:noFill/>
            <a:ln>
              <a:noFill/>
            </a:ln>
          </p:spPr>
          <p:txBody>
            <a:bodyPr spcFirstLastPara="1" wrap="square" lIns="91425" tIns="45700" rIns="91425" bIns="45700" anchor="t" anchorCtr="0">
              <a:spAutoFit/>
            </a:bodyPr>
            <a:lstStyle/>
            <a:p>
              <a:pPr marL="0" marR="0" lvl="0" indent="0" algn="ctr" rtl="0">
                <a:lnSpc>
                  <a:spcPct val="154545"/>
                </a:lnSpc>
                <a:spcBef>
                  <a:spcPts val="0"/>
                </a:spcBef>
                <a:spcAft>
                  <a:spcPts val="0"/>
                </a:spcAft>
                <a:buNone/>
              </a:pPr>
              <a:endParaRPr sz="1100" b="0" i="0">
                <a:solidFill>
                  <a:srgbClr val="3F3F3F"/>
                </a:solidFill>
                <a:latin typeface="Corbel" panose="020B0503020204020204" pitchFamily="34" charset="0"/>
                <a:ea typeface="Montserrat"/>
                <a:cs typeface="Montserrat"/>
                <a:sym typeface="Montserrat"/>
              </a:endParaRPr>
            </a:p>
          </p:txBody>
        </p:sp>
      </p:grpSp>
      <p:grpSp>
        <p:nvGrpSpPr>
          <p:cNvPr id="352" name="Google Shape;352;p50"/>
          <p:cNvGrpSpPr/>
          <p:nvPr/>
        </p:nvGrpSpPr>
        <p:grpSpPr>
          <a:xfrm>
            <a:off x="8485200" y="4276654"/>
            <a:ext cx="2167200" cy="911619"/>
            <a:chOff x="1609724" y="4142712"/>
            <a:chExt cx="2167200" cy="911619"/>
          </a:xfrm>
        </p:grpSpPr>
        <p:sp>
          <p:nvSpPr>
            <p:cNvPr id="353" name="Google Shape;353;p50"/>
            <p:cNvSpPr txBox="1"/>
            <p:nvPr/>
          </p:nvSpPr>
          <p:spPr>
            <a:xfrm>
              <a:off x="1614708" y="4142712"/>
              <a:ext cx="2157300" cy="911619"/>
            </a:xfrm>
            <a:prstGeom prst="rect">
              <a:avLst/>
            </a:prstGeom>
            <a:noFill/>
            <a:ln>
              <a:noFill/>
            </a:ln>
          </p:spPr>
          <p:txBody>
            <a:bodyPr spcFirstLastPara="1" wrap="square" lIns="91425" tIns="45700" rIns="91425" bIns="45700" anchor="t" anchorCtr="0">
              <a:spAutoFit/>
            </a:bodyPr>
            <a:lstStyle/>
            <a:p>
              <a:pPr marL="0" marR="0" lvl="0" indent="0" algn="ctr" rtl="0">
                <a:lnSpc>
                  <a:spcPct val="121428"/>
                </a:lnSpc>
                <a:spcBef>
                  <a:spcPts val="0"/>
                </a:spcBef>
                <a:spcAft>
                  <a:spcPts val="0"/>
                </a:spcAft>
                <a:buNone/>
              </a:pPr>
              <a:r>
                <a:rPr lang="en-IN" sz="2200" b="1">
                  <a:solidFill>
                    <a:srgbClr val="3F3F3F"/>
                  </a:solidFill>
                  <a:latin typeface="Corbel" panose="020B0503020204020204" pitchFamily="34" charset="0"/>
                  <a:ea typeface="Montserrat"/>
                  <a:sym typeface="Montserrat"/>
                </a:rPr>
                <a:t>Business Growth</a:t>
              </a:r>
              <a:endParaRPr lang="en-US" sz="2200" b="1">
                <a:latin typeface="Corbel" panose="020B0503020204020204" pitchFamily="34" charset="0"/>
              </a:endParaRPr>
            </a:p>
          </p:txBody>
        </p:sp>
        <p:sp>
          <p:nvSpPr>
            <p:cNvPr id="354" name="Google Shape;354;p50"/>
            <p:cNvSpPr txBox="1"/>
            <p:nvPr/>
          </p:nvSpPr>
          <p:spPr>
            <a:xfrm>
              <a:off x="1609724" y="4496050"/>
              <a:ext cx="2167200" cy="426230"/>
            </a:xfrm>
            <a:prstGeom prst="rect">
              <a:avLst/>
            </a:prstGeom>
            <a:noFill/>
            <a:ln>
              <a:noFill/>
            </a:ln>
          </p:spPr>
          <p:txBody>
            <a:bodyPr spcFirstLastPara="1" wrap="square" lIns="91425" tIns="45700" rIns="91425" bIns="45700" anchor="t" anchorCtr="0">
              <a:spAutoFit/>
            </a:bodyPr>
            <a:lstStyle/>
            <a:p>
              <a:pPr marL="0" marR="0" lvl="0" indent="0" algn="ctr" rtl="0">
                <a:lnSpc>
                  <a:spcPct val="154545"/>
                </a:lnSpc>
                <a:spcBef>
                  <a:spcPts val="0"/>
                </a:spcBef>
                <a:spcAft>
                  <a:spcPts val="0"/>
                </a:spcAft>
                <a:buNone/>
              </a:pPr>
              <a:endParaRPr>
                <a:latin typeface="Corbel" panose="020B0503020204020204" pitchFamily="34" charset="0"/>
              </a:endParaRPr>
            </a:p>
          </p:txBody>
        </p:sp>
      </p:grpSp>
      <p:pic>
        <p:nvPicPr>
          <p:cNvPr id="355" name="Google Shape;355;p50"/>
          <p:cNvPicPr preferRelativeResize="0"/>
          <p:nvPr/>
        </p:nvPicPr>
        <p:blipFill>
          <a:blip r:embed="rId4">
            <a:alphaModFix/>
          </a:blip>
          <a:stretch>
            <a:fillRect/>
          </a:stretch>
        </p:blipFill>
        <p:spPr>
          <a:xfrm>
            <a:off x="1580175" y="2568850"/>
            <a:ext cx="1219200" cy="1219200"/>
          </a:xfrm>
          <a:prstGeom prst="rect">
            <a:avLst/>
          </a:prstGeom>
          <a:noFill/>
          <a:ln>
            <a:noFill/>
          </a:ln>
        </p:spPr>
      </p:pic>
      <p:pic>
        <p:nvPicPr>
          <p:cNvPr id="356" name="Google Shape;356;p50"/>
          <p:cNvPicPr preferRelativeResize="0"/>
          <p:nvPr/>
        </p:nvPicPr>
        <p:blipFill>
          <a:blip r:embed="rId5">
            <a:alphaModFix/>
          </a:blip>
          <a:stretch>
            <a:fillRect/>
          </a:stretch>
        </p:blipFill>
        <p:spPr>
          <a:xfrm>
            <a:off x="5389288" y="2609975"/>
            <a:ext cx="1219200" cy="1219200"/>
          </a:xfrm>
          <a:prstGeom prst="rect">
            <a:avLst/>
          </a:prstGeom>
          <a:noFill/>
          <a:ln>
            <a:noFill/>
          </a:ln>
        </p:spPr>
      </p:pic>
      <p:pic>
        <p:nvPicPr>
          <p:cNvPr id="357" name="Google Shape;357;p50"/>
          <p:cNvPicPr preferRelativeResize="0"/>
          <p:nvPr/>
        </p:nvPicPr>
        <p:blipFill>
          <a:blip r:embed="rId6">
            <a:alphaModFix/>
          </a:blip>
          <a:stretch>
            <a:fillRect/>
          </a:stretch>
        </p:blipFill>
        <p:spPr>
          <a:xfrm>
            <a:off x="8959200" y="2609825"/>
            <a:ext cx="1219200" cy="1219200"/>
          </a:xfrm>
          <a:prstGeom prst="rect">
            <a:avLst/>
          </a:prstGeom>
          <a:noFill/>
          <a:ln>
            <a:noFill/>
          </a:ln>
        </p:spPr>
      </p:pic>
      <p:sp>
        <p:nvSpPr>
          <p:cNvPr id="7" name="TextBox 6">
            <a:extLst>
              <a:ext uri="{FF2B5EF4-FFF2-40B4-BE49-F238E27FC236}">
                <a16:creationId xmlns:a16="http://schemas.microsoft.com/office/drawing/2014/main" id="{503E32EB-BD6C-2122-DF56-96DB73361D0F}"/>
              </a:ext>
            </a:extLst>
          </p:cNvPr>
          <p:cNvSpPr txBox="1"/>
          <p:nvPr/>
        </p:nvSpPr>
        <p:spPr>
          <a:xfrm>
            <a:off x="12782" y="651927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SIMRAN</a:t>
            </a:r>
            <a:endParaRPr lang="en-US" sz="1600">
              <a:solidFill>
                <a:srgbClr val="C00000"/>
              </a:solidFill>
              <a:latin typeface="Corbel" panose="020B0503020204020204" pitchFamily="34" charset="0"/>
            </a:endParaRPr>
          </a:p>
        </p:txBody>
      </p:sp>
    </p:spTree>
    <p:extLst>
      <p:ext uri="{BB962C8B-B14F-4D97-AF65-F5344CB8AC3E}">
        <p14:creationId xmlns:p14="http://schemas.microsoft.com/office/powerpoint/2010/main" val="119097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9" grpId="0" animBg="1"/>
      <p:bldP spid="3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7DB711-9CC5-74D6-C685-AB53DBA27DFB}"/>
              </a:ext>
            </a:extLst>
          </p:cNvPr>
          <p:cNvSpPr>
            <a:spLocks noGrp="1"/>
          </p:cNvSpPr>
          <p:nvPr>
            <p:ph type="title"/>
          </p:nvPr>
        </p:nvSpPr>
        <p:spPr/>
        <p:txBody>
          <a:bodyPr/>
          <a:lstStyle/>
          <a:p>
            <a:pPr algn="l"/>
            <a:r>
              <a:rPr lang="en-IN" sz="4400">
                <a:latin typeface="Corbel"/>
              </a:rPr>
              <a:t> Predictive Modelling</a:t>
            </a:r>
            <a:endParaRPr lang="en-US"/>
          </a:p>
        </p:txBody>
      </p:sp>
      <p:pic>
        <p:nvPicPr>
          <p:cNvPr id="3" name="Picture 2" descr="A graph with a blue line">
            <a:extLst>
              <a:ext uri="{FF2B5EF4-FFF2-40B4-BE49-F238E27FC236}">
                <a16:creationId xmlns:a16="http://schemas.microsoft.com/office/drawing/2014/main" id="{80547487-CF3A-CB00-E1D1-E72FEE54A46B}"/>
              </a:ext>
            </a:extLst>
          </p:cNvPr>
          <p:cNvPicPr>
            <a:picLocks noChangeAspect="1"/>
          </p:cNvPicPr>
          <p:nvPr/>
        </p:nvPicPr>
        <p:blipFill>
          <a:blip r:embed="rId2"/>
          <a:stretch>
            <a:fillRect/>
          </a:stretch>
        </p:blipFill>
        <p:spPr>
          <a:xfrm>
            <a:off x="670560" y="2073633"/>
            <a:ext cx="10603993" cy="3453408"/>
          </a:xfrm>
          <a:prstGeom prst="rect">
            <a:avLst/>
          </a:prstGeom>
          <a:ln>
            <a:solidFill>
              <a:schemeClr val="tx1"/>
            </a:solidFill>
          </a:ln>
        </p:spPr>
      </p:pic>
      <p:sp>
        <p:nvSpPr>
          <p:cNvPr id="4" name="TextBox 3">
            <a:extLst>
              <a:ext uri="{FF2B5EF4-FFF2-40B4-BE49-F238E27FC236}">
                <a16:creationId xmlns:a16="http://schemas.microsoft.com/office/drawing/2014/main" id="{DD2F499D-7BC5-197B-69A5-02F8690C0FA3}"/>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GAURAV</a:t>
            </a:r>
          </a:p>
        </p:txBody>
      </p:sp>
      <p:sp>
        <p:nvSpPr>
          <p:cNvPr id="2" name="Slide Number Placeholder 1">
            <a:extLst>
              <a:ext uri="{FF2B5EF4-FFF2-40B4-BE49-F238E27FC236}">
                <a16:creationId xmlns:a16="http://schemas.microsoft.com/office/drawing/2014/main" id="{B4D35E4E-B3CE-BBDD-AE17-82DF524C1B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40</a:t>
            </a:fld>
            <a:endParaRPr lang="en-IN"/>
          </a:p>
        </p:txBody>
      </p:sp>
    </p:spTree>
    <p:extLst>
      <p:ext uri="{BB962C8B-B14F-4D97-AF65-F5344CB8AC3E}">
        <p14:creationId xmlns:p14="http://schemas.microsoft.com/office/powerpoint/2010/main" val="3120866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6" name="Google Shape;503;p61">
            <a:extLst>
              <a:ext uri="{FF2B5EF4-FFF2-40B4-BE49-F238E27FC236}">
                <a16:creationId xmlns:a16="http://schemas.microsoft.com/office/drawing/2014/main" id="{31D9AD1D-CFA7-DD7E-477E-FA4FD6F47175}"/>
              </a:ext>
            </a:extLst>
          </p:cNvPr>
          <p:cNvSpPr txBox="1"/>
          <p:nvPr/>
        </p:nvSpPr>
        <p:spPr>
          <a:xfrm>
            <a:off x="1113473" y="2200670"/>
            <a:ext cx="8287745" cy="830957"/>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panose="020B0503020204020204" pitchFamily="34" charset="0"/>
                <a:cs typeface="Poppins SemiBold"/>
              </a:rPr>
              <a:t>Warehouse Design</a:t>
            </a:r>
          </a:p>
        </p:txBody>
      </p:sp>
      <p:sp>
        <p:nvSpPr>
          <p:cNvPr id="9" name="Google Shape;505;p61">
            <a:extLst>
              <a:ext uri="{FF2B5EF4-FFF2-40B4-BE49-F238E27FC236}">
                <a16:creationId xmlns:a16="http://schemas.microsoft.com/office/drawing/2014/main" id="{0AF0E303-CEDB-B166-323B-1BBA59E150AC}"/>
              </a:ext>
            </a:extLst>
          </p:cNvPr>
          <p:cNvSpPr/>
          <p:nvPr/>
        </p:nvSpPr>
        <p:spPr>
          <a:xfrm>
            <a:off x="9944118" y="1939845"/>
            <a:ext cx="1518951" cy="1357780"/>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grpSp>
        <p:nvGrpSpPr>
          <p:cNvPr id="16" name="Google Shape;501;p61">
            <a:extLst>
              <a:ext uri="{FF2B5EF4-FFF2-40B4-BE49-F238E27FC236}">
                <a16:creationId xmlns:a16="http://schemas.microsoft.com/office/drawing/2014/main" id="{4D2F1A36-1891-8994-F5B5-DA5A30DE930D}"/>
              </a:ext>
            </a:extLst>
          </p:cNvPr>
          <p:cNvGrpSpPr/>
          <p:nvPr/>
        </p:nvGrpSpPr>
        <p:grpSpPr>
          <a:xfrm>
            <a:off x="522850" y="1809082"/>
            <a:ext cx="11141199" cy="1619310"/>
            <a:chOff x="3006253" y="1408647"/>
            <a:chExt cx="5390256" cy="886066"/>
          </a:xfrm>
        </p:grpSpPr>
        <p:sp>
          <p:nvSpPr>
            <p:cNvPr id="11" name="Google Shape;502;p61">
              <a:extLst>
                <a:ext uri="{FF2B5EF4-FFF2-40B4-BE49-F238E27FC236}">
                  <a16:creationId xmlns:a16="http://schemas.microsoft.com/office/drawing/2014/main" id="{53BF895D-7479-BEFB-C5D9-BA18FD13681B}"/>
                </a:ext>
              </a:extLst>
            </p:cNvPr>
            <p:cNvSpPr/>
            <p:nvPr/>
          </p:nvSpPr>
          <p:spPr>
            <a:xfrm>
              <a:off x="3006253" y="1408647"/>
              <a:ext cx="5390256" cy="886066"/>
            </a:xfrm>
            <a:prstGeom prst="roundRect">
              <a:avLst>
                <a:gd name="adj" fmla="val 50000"/>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12" name="Google Shape;503;p61">
              <a:extLst>
                <a:ext uri="{FF2B5EF4-FFF2-40B4-BE49-F238E27FC236}">
                  <a16:creationId xmlns:a16="http://schemas.microsoft.com/office/drawing/2014/main" id="{DAB8A08E-E37A-159D-08F8-27EC59FB85B3}"/>
                </a:ext>
              </a:extLst>
            </p:cNvPr>
            <p:cNvSpPr txBox="1"/>
            <p:nvPr/>
          </p:nvSpPr>
          <p:spPr>
            <a:xfrm>
              <a:off x="3292004" y="1622919"/>
              <a:ext cx="4009718" cy="454689"/>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a:cs typeface="Poppins SemiBold"/>
                </a:rPr>
                <a:t>Business Implications</a:t>
              </a:r>
              <a:endParaRPr lang="en-IN" sz="4800" b="1">
                <a:solidFill>
                  <a:srgbClr val="FF5A5F"/>
                </a:solidFill>
                <a:latin typeface="Corbel" panose="020B0503020204020204" pitchFamily="34" charset="0"/>
                <a:cs typeface="Poppins SemiBold"/>
              </a:endParaRPr>
            </a:p>
          </p:txBody>
        </p:sp>
        <p:grpSp>
          <p:nvGrpSpPr>
            <p:cNvPr id="13" name="Google Shape;504;p61">
              <a:extLst>
                <a:ext uri="{FF2B5EF4-FFF2-40B4-BE49-F238E27FC236}">
                  <a16:creationId xmlns:a16="http://schemas.microsoft.com/office/drawing/2014/main" id="{6612370A-6364-02AA-E068-49D03FACA970}"/>
                </a:ext>
              </a:extLst>
            </p:cNvPr>
            <p:cNvGrpSpPr/>
            <p:nvPr/>
          </p:nvGrpSpPr>
          <p:grpSpPr>
            <a:xfrm>
              <a:off x="7564384" y="1480199"/>
              <a:ext cx="734888" cy="742960"/>
              <a:chOff x="7222980" y="1719600"/>
              <a:chExt cx="444130" cy="449008"/>
            </a:xfrm>
          </p:grpSpPr>
          <p:sp>
            <p:nvSpPr>
              <p:cNvPr id="14" name="Google Shape;505;p61">
                <a:extLst>
                  <a:ext uri="{FF2B5EF4-FFF2-40B4-BE49-F238E27FC236}">
                    <a16:creationId xmlns:a16="http://schemas.microsoft.com/office/drawing/2014/main" id="{C4DF34FD-1FEC-8C14-3BEC-774EE207554F}"/>
                  </a:ext>
                </a:extLst>
              </p:cNvPr>
              <p:cNvSpPr/>
              <p:nvPr/>
            </p:nvSpPr>
            <p:spPr>
              <a:xfrm>
                <a:off x="7222980" y="1719600"/>
                <a:ext cx="444130" cy="449008"/>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pic>
            <p:nvPicPr>
              <p:cNvPr id="15" name="Google Shape;506;p61">
                <a:extLst>
                  <a:ext uri="{FF2B5EF4-FFF2-40B4-BE49-F238E27FC236}">
                    <a16:creationId xmlns:a16="http://schemas.microsoft.com/office/drawing/2014/main" id="{3A6F44EC-36B8-CD8A-9FED-D250C8EFA5CB}"/>
                  </a:ext>
                </a:extLst>
              </p:cNvPr>
              <p:cNvPicPr preferRelativeResize="0"/>
              <p:nvPr/>
            </p:nvPicPr>
            <p:blipFill rotWithShape="1">
              <a:blip r:embed="rId3">
                <a:alphaModFix/>
              </a:blip>
              <a:srcRect/>
              <a:stretch/>
            </p:blipFill>
            <p:spPr>
              <a:xfrm>
                <a:off x="7350758" y="1849816"/>
                <a:ext cx="188577" cy="188577"/>
              </a:xfrm>
              <a:prstGeom prst="rect">
                <a:avLst/>
              </a:prstGeom>
              <a:noFill/>
              <a:ln>
                <a:noFill/>
              </a:ln>
            </p:spPr>
          </p:pic>
        </p:grpSp>
      </p:grpSp>
      <p:sp>
        <p:nvSpPr>
          <p:cNvPr id="17"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GAURAV</a:t>
            </a:r>
            <a:endParaRPr lang="en-US" sz="1600">
              <a:solidFill>
                <a:srgbClr val="C00000"/>
              </a:solidFill>
              <a:latin typeface="Corbel" panose="020B0503020204020204" pitchFamily="34" charset="0"/>
            </a:endParaRPr>
          </a:p>
        </p:txBody>
      </p:sp>
    </p:spTree>
    <p:extLst>
      <p:ext uri="{BB962C8B-B14F-4D97-AF65-F5344CB8AC3E}">
        <p14:creationId xmlns:p14="http://schemas.microsoft.com/office/powerpoint/2010/main" val="20875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59D036-951E-C2FF-A129-C52CF1976EA5}"/>
              </a:ext>
            </a:extLst>
          </p:cNvPr>
          <p:cNvSpPr>
            <a:spLocks noGrp="1"/>
          </p:cNvSpPr>
          <p:nvPr>
            <p:ph type="title"/>
          </p:nvPr>
        </p:nvSpPr>
        <p:spPr>
          <a:xfrm>
            <a:off x="157675" y="698867"/>
            <a:ext cx="9881734" cy="1009464"/>
          </a:xfrm>
        </p:spPr>
        <p:txBody>
          <a:bodyPr/>
          <a:lstStyle/>
          <a:p>
            <a:r>
              <a:rPr lang="en-US" sz="4000">
                <a:latin typeface="Corbel"/>
              </a:rPr>
              <a:t>Business Implications &amp; Key Insights</a:t>
            </a:r>
            <a:endParaRPr lang="en-US" sz="4000" b="0">
              <a:solidFill>
                <a:srgbClr val="000000"/>
              </a:solidFill>
              <a:latin typeface="Corbel"/>
            </a:endParaRPr>
          </a:p>
          <a:p>
            <a:endParaRPr lang="en-US">
              <a:latin typeface="Corbel"/>
            </a:endParaRPr>
          </a:p>
        </p:txBody>
      </p:sp>
      <p:grpSp>
        <p:nvGrpSpPr>
          <p:cNvPr id="112" name="Group 111">
            <a:extLst>
              <a:ext uri="{FF2B5EF4-FFF2-40B4-BE49-F238E27FC236}">
                <a16:creationId xmlns:a16="http://schemas.microsoft.com/office/drawing/2014/main" id="{3806DFD9-E398-66FD-E155-ED6C276A9629}"/>
              </a:ext>
            </a:extLst>
          </p:cNvPr>
          <p:cNvGrpSpPr/>
          <p:nvPr/>
        </p:nvGrpSpPr>
        <p:grpSpPr>
          <a:xfrm>
            <a:off x="8119740" y="2329658"/>
            <a:ext cx="3530471" cy="3953433"/>
            <a:chOff x="12077224" y="4122052"/>
            <a:chExt cx="1172608" cy="1300190"/>
          </a:xfrm>
        </p:grpSpPr>
        <p:sp>
          <p:nvSpPr>
            <p:cNvPr id="118" name="Freeform 10">
              <a:extLst>
                <a:ext uri="{FF2B5EF4-FFF2-40B4-BE49-F238E27FC236}">
                  <a16:creationId xmlns:a16="http://schemas.microsoft.com/office/drawing/2014/main" id="{C724455E-4725-39D8-A42A-91280DED28AD}"/>
                </a:ext>
              </a:extLst>
            </p:cNvPr>
            <p:cNvSpPr/>
            <p:nvPr/>
          </p:nvSpPr>
          <p:spPr>
            <a:xfrm>
              <a:off x="12077224" y="4169677"/>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txBody>
            <a:bodyPr/>
            <a:lstStyle/>
            <a:p>
              <a:endParaRPr lang="en-US">
                <a:latin typeface="Corbel"/>
              </a:endParaRPr>
            </a:p>
          </p:txBody>
        </p:sp>
        <p:sp>
          <p:nvSpPr>
            <p:cNvPr id="119" name="TextBox 11">
              <a:extLst>
                <a:ext uri="{FF2B5EF4-FFF2-40B4-BE49-F238E27FC236}">
                  <a16:creationId xmlns:a16="http://schemas.microsoft.com/office/drawing/2014/main" id="{07ADBA0D-820E-D411-9259-6E63AFD8C530}"/>
                </a:ext>
              </a:extLst>
            </p:cNvPr>
            <p:cNvSpPr txBox="1"/>
            <p:nvPr/>
          </p:nvSpPr>
          <p:spPr>
            <a:xfrm>
              <a:off x="12077224" y="4122052"/>
              <a:ext cx="1172608" cy="130019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grpSp>
        <p:nvGrpSpPr>
          <p:cNvPr id="113" name="Group 112">
            <a:extLst>
              <a:ext uri="{FF2B5EF4-FFF2-40B4-BE49-F238E27FC236}">
                <a16:creationId xmlns:a16="http://schemas.microsoft.com/office/drawing/2014/main" id="{BAABD0D1-A624-3028-ED8C-04425634827D}"/>
              </a:ext>
            </a:extLst>
          </p:cNvPr>
          <p:cNvGrpSpPr/>
          <p:nvPr/>
        </p:nvGrpSpPr>
        <p:grpSpPr>
          <a:xfrm>
            <a:off x="8996646" y="1923580"/>
            <a:ext cx="1481691" cy="1493982"/>
            <a:chOff x="13310549" y="3410708"/>
            <a:chExt cx="812800" cy="812800"/>
          </a:xfrm>
        </p:grpSpPr>
        <p:sp>
          <p:nvSpPr>
            <p:cNvPr id="116" name="Freeform 19">
              <a:extLst>
                <a:ext uri="{FF2B5EF4-FFF2-40B4-BE49-F238E27FC236}">
                  <a16:creationId xmlns:a16="http://schemas.microsoft.com/office/drawing/2014/main" id="{A449B694-D1A7-7640-342D-CCCEA9D8315D}"/>
                </a:ext>
              </a:extLst>
            </p:cNvPr>
            <p:cNvSpPr/>
            <p:nvPr/>
          </p:nvSpPr>
          <p:spPr>
            <a:xfrm>
              <a:off x="13310549" y="341070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US">
                <a:latin typeface="Corbel"/>
              </a:endParaRPr>
            </a:p>
          </p:txBody>
        </p:sp>
        <p:sp>
          <p:nvSpPr>
            <p:cNvPr id="117" name="TextBox 20">
              <a:extLst>
                <a:ext uri="{FF2B5EF4-FFF2-40B4-BE49-F238E27FC236}">
                  <a16:creationId xmlns:a16="http://schemas.microsoft.com/office/drawing/2014/main" id="{2A7836FB-F987-AC38-7893-57C449BDD2B6}"/>
                </a:ext>
              </a:extLst>
            </p:cNvPr>
            <p:cNvSpPr txBox="1"/>
            <p:nvPr/>
          </p:nvSpPr>
          <p:spPr>
            <a:xfrm>
              <a:off x="13386749" y="3439283"/>
              <a:ext cx="660400" cy="70802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grpSp>
        <p:nvGrpSpPr>
          <p:cNvPr id="2" name="Group 1">
            <a:extLst>
              <a:ext uri="{FF2B5EF4-FFF2-40B4-BE49-F238E27FC236}">
                <a16:creationId xmlns:a16="http://schemas.microsoft.com/office/drawing/2014/main" id="{F1541C0D-1C0A-1C94-5332-52E9E527506D}"/>
              </a:ext>
            </a:extLst>
          </p:cNvPr>
          <p:cNvGrpSpPr/>
          <p:nvPr/>
        </p:nvGrpSpPr>
        <p:grpSpPr>
          <a:xfrm>
            <a:off x="4383481" y="2329657"/>
            <a:ext cx="3530471" cy="3953433"/>
            <a:chOff x="12077224" y="4122052"/>
            <a:chExt cx="1172608" cy="1300190"/>
          </a:xfrm>
        </p:grpSpPr>
        <p:sp>
          <p:nvSpPr>
            <p:cNvPr id="3" name="Freeform 10">
              <a:extLst>
                <a:ext uri="{FF2B5EF4-FFF2-40B4-BE49-F238E27FC236}">
                  <a16:creationId xmlns:a16="http://schemas.microsoft.com/office/drawing/2014/main" id="{68B06AED-7C66-225C-A0A7-876407784143}"/>
                </a:ext>
              </a:extLst>
            </p:cNvPr>
            <p:cNvSpPr/>
            <p:nvPr/>
          </p:nvSpPr>
          <p:spPr>
            <a:xfrm>
              <a:off x="12077224" y="4169677"/>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txBody>
            <a:bodyPr/>
            <a:lstStyle/>
            <a:p>
              <a:endParaRPr lang="en-US">
                <a:latin typeface="Corbel"/>
              </a:endParaRPr>
            </a:p>
          </p:txBody>
        </p:sp>
        <p:sp>
          <p:nvSpPr>
            <p:cNvPr id="4" name="TextBox 11">
              <a:extLst>
                <a:ext uri="{FF2B5EF4-FFF2-40B4-BE49-F238E27FC236}">
                  <a16:creationId xmlns:a16="http://schemas.microsoft.com/office/drawing/2014/main" id="{D79FE5EC-41AB-549D-D946-4ECBC09DF71F}"/>
                </a:ext>
              </a:extLst>
            </p:cNvPr>
            <p:cNvSpPr txBox="1"/>
            <p:nvPr/>
          </p:nvSpPr>
          <p:spPr>
            <a:xfrm>
              <a:off x="12077224" y="4122052"/>
              <a:ext cx="1172608" cy="130019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grpSp>
        <p:nvGrpSpPr>
          <p:cNvPr id="5" name="Group 4">
            <a:extLst>
              <a:ext uri="{FF2B5EF4-FFF2-40B4-BE49-F238E27FC236}">
                <a16:creationId xmlns:a16="http://schemas.microsoft.com/office/drawing/2014/main" id="{B38CF282-7A78-3364-B1B1-4A4044FB65B1}"/>
              </a:ext>
            </a:extLst>
          </p:cNvPr>
          <p:cNvGrpSpPr/>
          <p:nvPr/>
        </p:nvGrpSpPr>
        <p:grpSpPr>
          <a:xfrm>
            <a:off x="5371000" y="1862128"/>
            <a:ext cx="1481691" cy="1493982"/>
            <a:chOff x="13310549" y="3410708"/>
            <a:chExt cx="812800" cy="812800"/>
          </a:xfrm>
        </p:grpSpPr>
        <p:sp>
          <p:nvSpPr>
            <p:cNvPr id="7" name="Freeform 19">
              <a:extLst>
                <a:ext uri="{FF2B5EF4-FFF2-40B4-BE49-F238E27FC236}">
                  <a16:creationId xmlns:a16="http://schemas.microsoft.com/office/drawing/2014/main" id="{E6900036-EB91-82A4-EAF7-889F2BC4BE9A}"/>
                </a:ext>
              </a:extLst>
            </p:cNvPr>
            <p:cNvSpPr/>
            <p:nvPr/>
          </p:nvSpPr>
          <p:spPr>
            <a:xfrm>
              <a:off x="13310549" y="341070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US">
                <a:latin typeface="Corbel"/>
              </a:endParaRPr>
            </a:p>
          </p:txBody>
        </p:sp>
        <p:sp>
          <p:nvSpPr>
            <p:cNvPr id="8" name="TextBox 20">
              <a:extLst>
                <a:ext uri="{FF2B5EF4-FFF2-40B4-BE49-F238E27FC236}">
                  <a16:creationId xmlns:a16="http://schemas.microsoft.com/office/drawing/2014/main" id="{68BD4A25-BA34-B40E-854B-941257E827DF}"/>
                </a:ext>
              </a:extLst>
            </p:cNvPr>
            <p:cNvSpPr txBox="1"/>
            <p:nvPr/>
          </p:nvSpPr>
          <p:spPr>
            <a:xfrm>
              <a:off x="13386749" y="3439283"/>
              <a:ext cx="660400" cy="70802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grpSp>
        <p:nvGrpSpPr>
          <p:cNvPr id="9" name="Group 8">
            <a:extLst>
              <a:ext uri="{FF2B5EF4-FFF2-40B4-BE49-F238E27FC236}">
                <a16:creationId xmlns:a16="http://schemas.microsoft.com/office/drawing/2014/main" id="{47B90377-14F4-1F5A-29B9-FD0CD5FD900A}"/>
              </a:ext>
            </a:extLst>
          </p:cNvPr>
          <p:cNvGrpSpPr/>
          <p:nvPr/>
        </p:nvGrpSpPr>
        <p:grpSpPr>
          <a:xfrm>
            <a:off x="634933" y="2329658"/>
            <a:ext cx="3530471" cy="3953433"/>
            <a:chOff x="12077224" y="4122052"/>
            <a:chExt cx="1172608" cy="1300190"/>
          </a:xfrm>
        </p:grpSpPr>
        <p:sp>
          <p:nvSpPr>
            <p:cNvPr id="10" name="Freeform 10">
              <a:extLst>
                <a:ext uri="{FF2B5EF4-FFF2-40B4-BE49-F238E27FC236}">
                  <a16:creationId xmlns:a16="http://schemas.microsoft.com/office/drawing/2014/main" id="{3820E5C7-ED56-545C-4C97-140FEB8ACC94}"/>
                </a:ext>
              </a:extLst>
            </p:cNvPr>
            <p:cNvSpPr/>
            <p:nvPr/>
          </p:nvSpPr>
          <p:spPr>
            <a:xfrm>
              <a:off x="12077224" y="4169677"/>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txBody>
            <a:bodyPr/>
            <a:lstStyle/>
            <a:p>
              <a:endParaRPr lang="en-US">
                <a:latin typeface="Corbel"/>
              </a:endParaRPr>
            </a:p>
          </p:txBody>
        </p:sp>
        <p:sp>
          <p:nvSpPr>
            <p:cNvPr id="11" name="TextBox 11">
              <a:extLst>
                <a:ext uri="{FF2B5EF4-FFF2-40B4-BE49-F238E27FC236}">
                  <a16:creationId xmlns:a16="http://schemas.microsoft.com/office/drawing/2014/main" id="{6F246BFD-E66C-4EC2-DFEB-148D6B531C5F}"/>
                </a:ext>
              </a:extLst>
            </p:cNvPr>
            <p:cNvSpPr txBox="1"/>
            <p:nvPr/>
          </p:nvSpPr>
          <p:spPr>
            <a:xfrm>
              <a:off x="12077224" y="4122052"/>
              <a:ext cx="1172608" cy="130019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grpSp>
        <p:nvGrpSpPr>
          <p:cNvPr id="12" name="Group 11">
            <a:extLst>
              <a:ext uri="{FF2B5EF4-FFF2-40B4-BE49-F238E27FC236}">
                <a16:creationId xmlns:a16="http://schemas.microsoft.com/office/drawing/2014/main" id="{FB1FF1FE-63E9-2E4B-AB94-B225DDD06DF5}"/>
              </a:ext>
            </a:extLst>
          </p:cNvPr>
          <p:cNvGrpSpPr/>
          <p:nvPr/>
        </p:nvGrpSpPr>
        <p:grpSpPr>
          <a:xfrm>
            <a:off x="1659323" y="1923580"/>
            <a:ext cx="1481691" cy="1493982"/>
            <a:chOff x="13310549" y="3410708"/>
            <a:chExt cx="812800" cy="812800"/>
          </a:xfrm>
        </p:grpSpPr>
        <p:sp>
          <p:nvSpPr>
            <p:cNvPr id="13" name="Freeform 19">
              <a:extLst>
                <a:ext uri="{FF2B5EF4-FFF2-40B4-BE49-F238E27FC236}">
                  <a16:creationId xmlns:a16="http://schemas.microsoft.com/office/drawing/2014/main" id="{43D96DC7-9648-C1CD-B7D0-B725E1F9034A}"/>
                </a:ext>
              </a:extLst>
            </p:cNvPr>
            <p:cNvSpPr/>
            <p:nvPr/>
          </p:nvSpPr>
          <p:spPr>
            <a:xfrm>
              <a:off x="13310549" y="341070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US">
                <a:latin typeface="Corbel"/>
              </a:endParaRPr>
            </a:p>
          </p:txBody>
        </p:sp>
        <p:sp>
          <p:nvSpPr>
            <p:cNvPr id="14" name="TextBox 20">
              <a:extLst>
                <a:ext uri="{FF2B5EF4-FFF2-40B4-BE49-F238E27FC236}">
                  <a16:creationId xmlns:a16="http://schemas.microsoft.com/office/drawing/2014/main" id="{3F961025-7E8A-C4D4-D98F-F9996F891306}"/>
                </a:ext>
              </a:extLst>
            </p:cNvPr>
            <p:cNvSpPr txBox="1"/>
            <p:nvPr/>
          </p:nvSpPr>
          <p:spPr>
            <a:xfrm>
              <a:off x="13386749" y="3439283"/>
              <a:ext cx="660400" cy="70802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Corbel"/>
              </a:endParaRPr>
            </a:p>
          </p:txBody>
        </p:sp>
      </p:grpSp>
      <p:pic>
        <p:nvPicPr>
          <p:cNvPr id="17" name="Picture 16" descr="A finger pointing at a line of smiley faces&#10;&#10;Description automatically generated">
            <a:extLst>
              <a:ext uri="{FF2B5EF4-FFF2-40B4-BE49-F238E27FC236}">
                <a16:creationId xmlns:a16="http://schemas.microsoft.com/office/drawing/2014/main" id="{EBEA91D4-62B5-77B5-2884-91C5D07B6045}"/>
              </a:ext>
            </a:extLst>
          </p:cNvPr>
          <p:cNvPicPr>
            <a:picLocks noChangeAspect="1"/>
          </p:cNvPicPr>
          <p:nvPr/>
        </p:nvPicPr>
        <p:blipFill>
          <a:blip r:embed="rId2"/>
          <a:stretch>
            <a:fillRect/>
          </a:stretch>
        </p:blipFill>
        <p:spPr>
          <a:xfrm>
            <a:off x="1836174" y="2192594"/>
            <a:ext cx="1108587" cy="1096297"/>
          </a:xfrm>
          <a:prstGeom prst="rect">
            <a:avLst/>
          </a:prstGeom>
        </p:spPr>
      </p:pic>
      <p:pic>
        <p:nvPicPr>
          <p:cNvPr id="18" name="Picture 17" descr="A white line drawing of a person&#10;&#10;Description automatically generated">
            <a:extLst>
              <a:ext uri="{FF2B5EF4-FFF2-40B4-BE49-F238E27FC236}">
                <a16:creationId xmlns:a16="http://schemas.microsoft.com/office/drawing/2014/main" id="{1F671EE0-9597-2101-41F7-B47553D8E432}"/>
              </a:ext>
            </a:extLst>
          </p:cNvPr>
          <p:cNvPicPr>
            <a:picLocks noChangeAspect="1"/>
          </p:cNvPicPr>
          <p:nvPr/>
        </p:nvPicPr>
        <p:blipFill>
          <a:blip r:embed="rId3"/>
          <a:stretch>
            <a:fillRect/>
          </a:stretch>
        </p:blipFill>
        <p:spPr>
          <a:xfrm>
            <a:off x="5486400" y="1922206"/>
            <a:ext cx="1219200" cy="1219200"/>
          </a:xfrm>
          <a:prstGeom prst="rect">
            <a:avLst/>
          </a:prstGeom>
        </p:spPr>
      </p:pic>
      <p:pic>
        <p:nvPicPr>
          <p:cNvPr id="19" name="Picture 18" descr="A white line drawing of a checklist&#10;&#10;Description automatically generated">
            <a:extLst>
              <a:ext uri="{FF2B5EF4-FFF2-40B4-BE49-F238E27FC236}">
                <a16:creationId xmlns:a16="http://schemas.microsoft.com/office/drawing/2014/main" id="{95E12979-5806-D90A-52B1-A900A71D9CF8}"/>
              </a:ext>
            </a:extLst>
          </p:cNvPr>
          <p:cNvPicPr>
            <a:picLocks noChangeAspect="1"/>
          </p:cNvPicPr>
          <p:nvPr/>
        </p:nvPicPr>
        <p:blipFill>
          <a:blip r:embed="rId4"/>
          <a:stretch>
            <a:fillRect/>
          </a:stretch>
        </p:blipFill>
        <p:spPr>
          <a:xfrm>
            <a:off x="9259528" y="2106560"/>
            <a:ext cx="1145459" cy="1120878"/>
          </a:xfrm>
          <a:prstGeom prst="rect">
            <a:avLst/>
          </a:prstGeom>
        </p:spPr>
      </p:pic>
      <p:sp>
        <p:nvSpPr>
          <p:cNvPr id="20" name="TextBox 19">
            <a:extLst>
              <a:ext uri="{FF2B5EF4-FFF2-40B4-BE49-F238E27FC236}">
                <a16:creationId xmlns:a16="http://schemas.microsoft.com/office/drawing/2014/main" id="{5BEC95FF-E56A-C48C-0B62-BF57B4FF4015}"/>
              </a:ext>
            </a:extLst>
          </p:cNvPr>
          <p:cNvSpPr txBox="1"/>
          <p:nvPr/>
        </p:nvSpPr>
        <p:spPr>
          <a:xfrm>
            <a:off x="852948" y="3458498"/>
            <a:ext cx="30750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rbel"/>
              </a:rPr>
              <a:t>GUEST SATISFACTION</a:t>
            </a:r>
            <a:endParaRPr lang="en-US">
              <a:latin typeface="Corbel"/>
            </a:endParaRPr>
          </a:p>
        </p:txBody>
      </p:sp>
      <p:sp>
        <p:nvSpPr>
          <p:cNvPr id="21" name="TextBox 20">
            <a:extLst>
              <a:ext uri="{FF2B5EF4-FFF2-40B4-BE49-F238E27FC236}">
                <a16:creationId xmlns:a16="http://schemas.microsoft.com/office/drawing/2014/main" id="{75D6AC78-B1D4-2F1C-70BF-9286DC974095}"/>
              </a:ext>
            </a:extLst>
          </p:cNvPr>
          <p:cNvSpPr txBox="1"/>
          <p:nvPr/>
        </p:nvSpPr>
        <p:spPr>
          <a:xfrm>
            <a:off x="852948" y="3999271"/>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D0D0D"/>
                </a:solidFill>
                <a:latin typeface="Corbel"/>
              </a:rPr>
              <a:t>Analysis can highlight what guests are looking for in an Airbnb and what kind of listings are most successful.</a:t>
            </a:r>
            <a:endParaRPr lang="en-US" sz="1600">
              <a:latin typeface="Corbel"/>
            </a:endParaRPr>
          </a:p>
        </p:txBody>
      </p:sp>
      <p:sp>
        <p:nvSpPr>
          <p:cNvPr id="22" name="TextBox 21">
            <a:extLst>
              <a:ext uri="{FF2B5EF4-FFF2-40B4-BE49-F238E27FC236}">
                <a16:creationId xmlns:a16="http://schemas.microsoft.com/office/drawing/2014/main" id="{22D75D30-A3E6-AC17-8D26-B67CDE0032B3}"/>
              </a:ext>
            </a:extLst>
          </p:cNvPr>
          <p:cNvSpPr txBox="1"/>
          <p:nvPr/>
        </p:nvSpPr>
        <p:spPr>
          <a:xfrm>
            <a:off x="4699820" y="3433916"/>
            <a:ext cx="32839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rbel"/>
              </a:rPr>
              <a:t>HOST PERFORMANCE</a:t>
            </a:r>
            <a:r>
              <a:rPr lang="en-US" sz="2000">
                <a:latin typeface="Corbel"/>
              </a:rPr>
              <a:t>​</a:t>
            </a:r>
            <a:endParaRPr lang="en-US">
              <a:latin typeface="Corbel"/>
            </a:endParaRPr>
          </a:p>
        </p:txBody>
      </p:sp>
      <p:sp>
        <p:nvSpPr>
          <p:cNvPr id="23" name="TextBox 22">
            <a:extLst>
              <a:ext uri="{FF2B5EF4-FFF2-40B4-BE49-F238E27FC236}">
                <a16:creationId xmlns:a16="http://schemas.microsoft.com/office/drawing/2014/main" id="{AE781CC6-C267-7E6B-4D79-6DC5C20DA171}"/>
              </a:ext>
            </a:extLst>
          </p:cNvPr>
          <p:cNvSpPr txBox="1"/>
          <p:nvPr/>
        </p:nvSpPr>
        <p:spPr>
          <a:xfrm>
            <a:off x="4699819" y="3741174"/>
            <a:ext cx="274320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cs typeface="Segoe UI"/>
              </a:rPr>
              <a:t>​</a:t>
            </a:r>
          </a:p>
          <a:p>
            <a:r>
              <a:rPr lang="en-US" sz="1600">
                <a:solidFill>
                  <a:srgbClr val="0D0D0D"/>
                </a:solidFill>
                <a:latin typeface="Corbel"/>
                <a:cs typeface="Segoe UI"/>
              </a:rPr>
              <a:t>By analyzing reviews, Airbnb could identify potential super hosts or areas where hosts may need additional support or training.</a:t>
            </a:r>
          </a:p>
        </p:txBody>
      </p:sp>
      <p:sp>
        <p:nvSpPr>
          <p:cNvPr id="24" name="TextBox 23">
            <a:extLst>
              <a:ext uri="{FF2B5EF4-FFF2-40B4-BE49-F238E27FC236}">
                <a16:creationId xmlns:a16="http://schemas.microsoft.com/office/drawing/2014/main" id="{347B4819-0172-9E1D-BCA1-1FF9995A4EE1}"/>
              </a:ext>
            </a:extLst>
          </p:cNvPr>
          <p:cNvSpPr txBox="1"/>
          <p:nvPr/>
        </p:nvSpPr>
        <p:spPr>
          <a:xfrm>
            <a:off x="8350045" y="3446207"/>
            <a:ext cx="3296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orbel"/>
              </a:rPr>
              <a:t>LISTING OPTIMIZATION</a:t>
            </a:r>
            <a:r>
              <a:rPr lang="en-US" sz="2000">
                <a:latin typeface="Corbel"/>
              </a:rPr>
              <a:t>​</a:t>
            </a:r>
            <a:endParaRPr lang="en-US">
              <a:latin typeface="Corbel"/>
            </a:endParaRPr>
          </a:p>
        </p:txBody>
      </p:sp>
      <p:sp>
        <p:nvSpPr>
          <p:cNvPr id="25" name="TextBox 24">
            <a:extLst>
              <a:ext uri="{FF2B5EF4-FFF2-40B4-BE49-F238E27FC236}">
                <a16:creationId xmlns:a16="http://schemas.microsoft.com/office/drawing/2014/main" id="{F49414CD-9DEE-3BAE-A5DA-00C1A06F10A0}"/>
              </a:ext>
            </a:extLst>
          </p:cNvPr>
          <p:cNvSpPr txBox="1"/>
          <p:nvPr/>
        </p:nvSpPr>
        <p:spPr>
          <a:xfrm>
            <a:off x="8362335" y="3999271"/>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By analyzing 'Year', 'Number of Bookings', and 'Revenue', yearly insights can be gained, helping hosts to adjust pricing or availability accordingly.</a:t>
            </a:r>
          </a:p>
        </p:txBody>
      </p:sp>
      <p:sp>
        <p:nvSpPr>
          <p:cNvPr id="26" name="TextBox 25">
            <a:extLst>
              <a:ext uri="{FF2B5EF4-FFF2-40B4-BE49-F238E27FC236}">
                <a16:creationId xmlns:a16="http://schemas.microsoft.com/office/drawing/2014/main" id="{57D0C584-2597-1199-EF0D-CE1F82291AFB}"/>
              </a:ext>
            </a:extLst>
          </p:cNvPr>
          <p:cNvSpPr txBox="1"/>
          <p:nvPr/>
        </p:nvSpPr>
        <p:spPr>
          <a:xfrm>
            <a:off x="73742" y="6427838"/>
            <a:ext cx="226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C00000"/>
                </a:solidFill>
                <a:latin typeface="Corbel"/>
              </a:rPr>
              <a:t>GAURAV</a:t>
            </a:r>
          </a:p>
        </p:txBody>
      </p:sp>
      <p:sp>
        <p:nvSpPr>
          <p:cNvPr id="15" name="Slide Number Placeholder 14">
            <a:extLst>
              <a:ext uri="{FF2B5EF4-FFF2-40B4-BE49-F238E27FC236}">
                <a16:creationId xmlns:a16="http://schemas.microsoft.com/office/drawing/2014/main" id="{8642F40B-C36B-54C4-F6B4-F7A4B2F24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42</a:t>
            </a:fld>
            <a:endParaRPr lang="en-IN"/>
          </a:p>
        </p:txBody>
      </p:sp>
    </p:spTree>
    <p:extLst>
      <p:ext uri="{BB962C8B-B14F-4D97-AF65-F5344CB8AC3E}">
        <p14:creationId xmlns:p14="http://schemas.microsoft.com/office/powerpoint/2010/main" val="32864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fade">
                                      <p:cBhvr>
                                        <p:cTn id="36" dur="500"/>
                                        <p:tgtEl>
                                          <p:spTgt spid="1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fade">
                                      <p:cBhvr>
                                        <p:cTn id="45" dur="500"/>
                                        <p:tgtEl>
                                          <p:spTgt spid="113"/>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59D036-951E-C2FF-A129-C52CF1976EA5}"/>
              </a:ext>
            </a:extLst>
          </p:cNvPr>
          <p:cNvSpPr>
            <a:spLocks noGrp="1"/>
          </p:cNvSpPr>
          <p:nvPr>
            <p:ph type="title"/>
          </p:nvPr>
        </p:nvSpPr>
        <p:spPr>
          <a:xfrm>
            <a:off x="157675" y="698867"/>
            <a:ext cx="9881734" cy="1009464"/>
          </a:xfrm>
        </p:spPr>
        <p:txBody>
          <a:bodyPr/>
          <a:lstStyle/>
          <a:p>
            <a:pPr algn="l"/>
            <a:r>
              <a:rPr lang="en-US" sz="4000">
                <a:solidFill>
                  <a:srgbClr val="FF5A5F"/>
                </a:solidFill>
                <a:latin typeface="Corbel"/>
              </a:rPr>
              <a:t>         Applications</a:t>
            </a:r>
          </a:p>
          <a:p>
            <a:endParaRPr lang="en-US">
              <a:latin typeface="Corbel"/>
            </a:endParaRPr>
          </a:p>
        </p:txBody>
      </p:sp>
      <p:sp>
        <p:nvSpPr>
          <p:cNvPr id="27" name="Google Shape;612;p66">
            <a:extLst>
              <a:ext uri="{FF2B5EF4-FFF2-40B4-BE49-F238E27FC236}">
                <a16:creationId xmlns:a16="http://schemas.microsoft.com/office/drawing/2014/main" id="{6356CF1D-5524-8584-DC64-8094E012F884}"/>
              </a:ext>
            </a:extLst>
          </p:cNvPr>
          <p:cNvSpPr/>
          <p:nvPr/>
        </p:nvSpPr>
        <p:spPr>
          <a:xfrm>
            <a:off x="614006" y="2524088"/>
            <a:ext cx="2349613" cy="2506036"/>
          </a:xfrm>
          <a:prstGeom prst="roundRect">
            <a:avLst>
              <a:gd name="adj" fmla="val 0"/>
            </a:avLst>
          </a:prstGeom>
          <a:solidFill>
            <a:schemeClr val="lt1"/>
          </a:solidFill>
          <a:ln>
            <a:noFill/>
          </a:ln>
          <a:effectLst>
            <a:outerShdw blurRad="63500" dist="38100" dir="2700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a:solidFill>
                <a:schemeClr val="lt1"/>
              </a:solidFill>
              <a:latin typeface="Corbel"/>
              <a:sym typeface="Arial"/>
            </a:endParaRPr>
          </a:p>
        </p:txBody>
      </p:sp>
      <p:sp>
        <p:nvSpPr>
          <p:cNvPr id="29" name="Google Shape;612;p66">
            <a:extLst>
              <a:ext uri="{FF2B5EF4-FFF2-40B4-BE49-F238E27FC236}">
                <a16:creationId xmlns:a16="http://schemas.microsoft.com/office/drawing/2014/main" id="{BB317643-9F76-2E45-D7F1-11CFFFB889E4}"/>
              </a:ext>
            </a:extLst>
          </p:cNvPr>
          <p:cNvSpPr/>
          <p:nvPr/>
        </p:nvSpPr>
        <p:spPr>
          <a:xfrm>
            <a:off x="3465361" y="2524088"/>
            <a:ext cx="2349613" cy="2506036"/>
          </a:xfrm>
          <a:prstGeom prst="roundRect">
            <a:avLst>
              <a:gd name="adj" fmla="val 0"/>
            </a:avLst>
          </a:prstGeom>
          <a:solidFill>
            <a:schemeClr val="lt1"/>
          </a:solidFill>
          <a:ln>
            <a:noFill/>
          </a:ln>
          <a:effectLst>
            <a:outerShdw blurRad="63500" dist="38100" dir="2700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a:solidFill>
                <a:schemeClr val="lt1"/>
              </a:solidFill>
              <a:latin typeface="Corbel"/>
              <a:sym typeface="Arial"/>
            </a:endParaRPr>
          </a:p>
        </p:txBody>
      </p:sp>
      <p:sp>
        <p:nvSpPr>
          <p:cNvPr id="31" name="Google Shape;612;p66">
            <a:extLst>
              <a:ext uri="{FF2B5EF4-FFF2-40B4-BE49-F238E27FC236}">
                <a16:creationId xmlns:a16="http://schemas.microsoft.com/office/drawing/2014/main" id="{40C17B34-F4AD-5237-C2C4-3CEBDF9837DA}"/>
              </a:ext>
            </a:extLst>
          </p:cNvPr>
          <p:cNvSpPr/>
          <p:nvPr/>
        </p:nvSpPr>
        <p:spPr>
          <a:xfrm>
            <a:off x="6427330" y="2524088"/>
            <a:ext cx="2349613" cy="2506036"/>
          </a:xfrm>
          <a:prstGeom prst="roundRect">
            <a:avLst>
              <a:gd name="adj" fmla="val 0"/>
            </a:avLst>
          </a:prstGeom>
          <a:solidFill>
            <a:schemeClr val="lt1"/>
          </a:solidFill>
          <a:ln>
            <a:noFill/>
          </a:ln>
          <a:effectLst>
            <a:outerShdw blurRad="63500" dist="38100" dir="2700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a:solidFill>
                <a:schemeClr val="lt1"/>
              </a:solidFill>
              <a:latin typeface="Corbel"/>
              <a:sym typeface="Arial"/>
            </a:endParaRPr>
          </a:p>
        </p:txBody>
      </p:sp>
      <p:sp>
        <p:nvSpPr>
          <p:cNvPr id="33" name="Google Shape;612;p66">
            <a:extLst>
              <a:ext uri="{FF2B5EF4-FFF2-40B4-BE49-F238E27FC236}">
                <a16:creationId xmlns:a16="http://schemas.microsoft.com/office/drawing/2014/main" id="{D33D3055-3E60-EB00-98FA-6E626EA53871}"/>
              </a:ext>
            </a:extLst>
          </p:cNvPr>
          <p:cNvSpPr/>
          <p:nvPr/>
        </p:nvSpPr>
        <p:spPr>
          <a:xfrm>
            <a:off x="9278684" y="2524088"/>
            <a:ext cx="2349613" cy="2506036"/>
          </a:xfrm>
          <a:prstGeom prst="roundRect">
            <a:avLst>
              <a:gd name="adj" fmla="val 0"/>
            </a:avLst>
          </a:prstGeom>
          <a:solidFill>
            <a:schemeClr val="lt1"/>
          </a:solidFill>
          <a:ln>
            <a:noFill/>
          </a:ln>
          <a:effectLst>
            <a:outerShdw blurRad="63500" dist="38100" dir="2700000">
              <a:srgbClr val="000000">
                <a:alpha val="31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a:solidFill>
                <a:schemeClr val="lt1"/>
              </a:solidFill>
              <a:latin typeface="Corbel"/>
              <a:sym typeface="Arial"/>
            </a:endParaRPr>
          </a:p>
        </p:txBody>
      </p:sp>
      <p:pic>
        <p:nvPicPr>
          <p:cNvPr id="35" name="Picture Placeholder 8" descr="Supply And Demand with solid fill">
            <a:extLst>
              <a:ext uri="{FF2B5EF4-FFF2-40B4-BE49-F238E27FC236}">
                <a16:creationId xmlns:a16="http://schemas.microsoft.com/office/drawing/2014/main" id="{F5B65FB7-D1FB-DBAA-8964-DA92BCA2729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58150" y="2611033"/>
            <a:ext cx="1260764" cy="1260764"/>
          </a:xfrm>
          <a:prstGeom prst="rect">
            <a:avLst/>
          </a:prstGeom>
        </p:spPr>
      </p:pic>
      <p:sp>
        <p:nvSpPr>
          <p:cNvPr id="37" name="TextBox 36">
            <a:extLst>
              <a:ext uri="{FF2B5EF4-FFF2-40B4-BE49-F238E27FC236}">
                <a16:creationId xmlns:a16="http://schemas.microsoft.com/office/drawing/2014/main" id="{A76855C5-B7EA-5CB0-3480-08D548CC2261}"/>
              </a:ext>
            </a:extLst>
          </p:cNvPr>
          <p:cNvSpPr txBox="1"/>
          <p:nvPr/>
        </p:nvSpPr>
        <p:spPr>
          <a:xfrm>
            <a:off x="410498" y="402385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Performance </a:t>
            </a:r>
          </a:p>
          <a:p>
            <a:pPr algn="ctr"/>
            <a:r>
              <a:rPr lang="en-US" sz="2000">
                <a:latin typeface="Corbel"/>
              </a:rPr>
              <a:t>Analytics</a:t>
            </a:r>
          </a:p>
        </p:txBody>
      </p:sp>
      <p:pic>
        <p:nvPicPr>
          <p:cNvPr id="39" name="Picture Placeholder 9" descr="Statistics with solid fill">
            <a:extLst>
              <a:ext uri="{FF2B5EF4-FFF2-40B4-BE49-F238E27FC236}">
                <a16:creationId xmlns:a16="http://schemas.microsoft.com/office/drawing/2014/main" id="{D8DE5B5E-95A2-FEC6-9508-29AEA0F7583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900633" y="2574162"/>
            <a:ext cx="1260764" cy="1260764"/>
          </a:xfrm>
          <a:prstGeom prst="rect">
            <a:avLst/>
          </a:prstGeom>
        </p:spPr>
      </p:pic>
      <p:sp>
        <p:nvSpPr>
          <p:cNvPr id="41" name="TextBox 40">
            <a:extLst>
              <a:ext uri="{FF2B5EF4-FFF2-40B4-BE49-F238E27FC236}">
                <a16:creationId xmlns:a16="http://schemas.microsoft.com/office/drawing/2014/main" id="{3A7C8BDE-EF85-3C70-77C5-A136A60B014C}"/>
              </a:ext>
            </a:extLst>
          </p:cNvPr>
          <p:cNvSpPr txBox="1"/>
          <p:nvPr/>
        </p:nvSpPr>
        <p:spPr>
          <a:xfrm>
            <a:off x="3618414" y="4089036"/>
            <a:ext cx="20380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Demand</a:t>
            </a:r>
          </a:p>
          <a:p>
            <a:pPr algn="ctr"/>
            <a:r>
              <a:rPr lang="en-US" sz="2000">
                <a:latin typeface="Corbel"/>
              </a:rPr>
              <a:t>Forecasting</a:t>
            </a:r>
          </a:p>
        </p:txBody>
      </p:sp>
      <p:pic>
        <p:nvPicPr>
          <p:cNvPr id="43" name="Picture Placeholder 6" descr="Cycle with people with solid fill">
            <a:extLst>
              <a:ext uri="{FF2B5EF4-FFF2-40B4-BE49-F238E27FC236}">
                <a16:creationId xmlns:a16="http://schemas.microsoft.com/office/drawing/2014/main" id="{76F667C7-EB37-C136-94CA-80BE9D3DFD58}"/>
              </a:ext>
            </a:extLst>
          </p:cNvPr>
          <p:cNvPicPr>
            <a:picLocks noChangeAspect="1"/>
          </p:cNvPicPr>
          <p:nvPr/>
        </p:nvPicPr>
        <p:blipFill>
          <a:blip r:embed="rId6">
            <a:extLst>
              <a:ext uri="{96DAC541-7B7A-43D3-8B79-37D633B846F1}">
                <asvg:svgBlip xmlns:asvg="http://schemas.microsoft.com/office/drawing/2016/SVG/main" r:embed="rId7"/>
              </a:ext>
            </a:extLst>
          </a:blip>
          <a:srcRect l="63" r="63"/>
          <a:stretch/>
        </p:blipFill>
        <p:spPr>
          <a:xfrm>
            <a:off x="6967583" y="2606047"/>
            <a:ext cx="1260764" cy="1260764"/>
          </a:xfrm>
          <a:prstGeom prst="rect">
            <a:avLst/>
          </a:prstGeom>
        </p:spPr>
      </p:pic>
      <p:sp>
        <p:nvSpPr>
          <p:cNvPr id="45" name="TextBox 44">
            <a:extLst>
              <a:ext uri="{FF2B5EF4-FFF2-40B4-BE49-F238E27FC236}">
                <a16:creationId xmlns:a16="http://schemas.microsoft.com/office/drawing/2014/main" id="{9DF05AC9-D154-41FE-AFBB-80AE08066C1E}"/>
              </a:ext>
            </a:extLst>
          </p:cNvPr>
          <p:cNvSpPr txBox="1"/>
          <p:nvPr/>
        </p:nvSpPr>
        <p:spPr>
          <a:xfrm>
            <a:off x="6099311" y="4086246"/>
            <a:ext cx="29968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Property </a:t>
            </a:r>
          </a:p>
          <a:p>
            <a:pPr algn="ctr"/>
            <a:r>
              <a:rPr lang="en-US" sz="2000">
                <a:latin typeface="Corbel"/>
              </a:rPr>
              <a:t>Popularity Metrics</a:t>
            </a:r>
          </a:p>
        </p:txBody>
      </p:sp>
      <p:pic>
        <p:nvPicPr>
          <p:cNvPr id="47" name="Picture Placeholder 7" descr="Money with solid fill">
            <a:extLst>
              <a:ext uri="{FF2B5EF4-FFF2-40B4-BE49-F238E27FC236}">
                <a16:creationId xmlns:a16="http://schemas.microsoft.com/office/drawing/2014/main" id="{5F700738-21B2-0627-7229-20C4FFB8B8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50869" y="2615622"/>
            <a:ext cx="1260764" cy="1260764"/>
          </a:xfrm>
          <a:prstGeom prst="rect">
            <a:avLst/>
          </a:prstGeom>
        </p:spPr>
      </p:pic>
      <p:sp>
        <p:nvSpPr>
          <p:cNvPr id="49" name="TextBox 48">
            <a:extLst>
              <a:ext uri="{FF2B5EF4-FFF2-40B4-BE49-F238E27FC236}">
                <a16:creationId xmlns:a16="http://schemas.microsoft.com/office/drawing/2014/main" id="{EF258C14-BC1D-3E9F-6495-DC2AF702C9B1}"/>
              </a:ext>
            </a:extLst>
          </p:cNvPr>
          <p:cNvSpPr txBox="1"/>
          <p:nvPr/>
        </p:nvSpPr>
        <p:spPr>
          <a:xfrm>
            <a:off x="9697160" y="4090388"/>
            <a:ext cx="15542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Dynamic</a:t>
            </a:r>
          </a:p>
          <a:p>
            <a:pPr algn="ctr"/>
            <a:r>
              <a:rPr lang="en-US" sz="2000">
                <a:latin typeface="Corbel"/>
              </a:rPr>
              <a:t>Pricing</a:t>
            </a:r>
          </a:p>
        </p:txBody>
      </p:sp>
      <p:sp>
        <p:nvSpPr>
          <p:cNvPr id="2" name="Slide Number Placeholder 1">
            <a:extLst>
              <a:ext uri="{FF2B5EF4-FFF2-40B4-BE49-F238E27FC236}">
                <a16:creationId xmlns:a16="http://schemas.microsoft.com/office/drawing/2014/main" id="{08C585DF-0A9D-DE9B-F231-29E20B5282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43</a:t>
            </a:fld>
            <a:endParaRPr lang="en-IN"/>
          </a:p>
        </p:txBody>
      </p:sp>
    </p:spTree>
    <p:extLst>
      <p:ext uri="{BB962C8B-B14F-4D97-AF65-F5344CB8AC3E}">
        <p14:creationId xmlns:p14="http://schemas.microsoft.com/office/powerpoint/2010/main" val="228394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1"/>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IN"/>
              <a:t>Data Analysis</a:t>
            </a:r>
            <a:endParaRPr/>
          </a:p>
        </p:txBody>
      </p:sp>
      <p:grpSp>
        <p:nvGrpSpPr>
          <p:cNvPr id="1008" name="Google Shape;1008;p81"/>
          <p:cNvGrpSpPr/>
          <p:nvPr/>
        </p:nvGrpSpPr>
        <p:grpSpPr>
          <a:xfrm>
            <a:off x="1091351" y="1918813"/>
            <a:ext cx="10026207" cy="3950359"/>
            <a:chOff x="1225510" y="2209554"/>
            <a:chExt cx="9491783" cy="3064940"/>
          </a:xfrm>
        </p:grpSpPr>
        <p:sp>
          <p:nvSpPr>
            <p:cNvPr id="1009" name="Google Shape;1009;p81"/>
            <p:cNvSpPr/>
            <p:nvPr/>
          </p:nvSpPr>
          <p:spPr>
            <a:xfrm>
              <a:off x="1225510" y="2209554"/>
              <a:ext cx="2900153" cy="2965946"/>
            </a:xfrm>
            <a:prstGeom prst="roundRect">
              <a:avLst>
                <a:gd name="adj" fmla="val 4888"/>
              </a:avLst>
            </a:prstGeom>
            <a:solidFill>
              <a:schemeClr val="lt1"/>
            </a:solidFill>
            <a:ln>
              <a:noFill/>
            </a:ln>
            <a:effectLst>
              <a:outerShdw blurRad="203200" dist="38100" dir="2700000" sx="97000" sy="97000" algn="tl" rotWithShape="0">
                <a:srgbClr val="000000">
                  <a:alpha val="40784"/>
                </a:srgbClr>
              </a:outerShdw>
            </a:effectLst>
          </p:spPr>
          <p:txBody>
            <a:bodyPr spcFirstLastPara="1" wrap="square" lIns="91425" tIns="45700" rIns="91425" bIns="45700" anchor="ctr" anchorCtr="0">
              <a:noAutofit/>
            </a:bodyPr>
            <a:lstStyle/>
            <a:p>
              <a:pPr marL="342900" marR="0" lvl="0" indent="-215900" algn="l" rtl="0">
                <a:lnSpc>
                  <a:spcPct val="107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228600" algn="l" rtl="0">
                <a:lnSpc>
                  <a:spcPct val="107000"/>
                </a:lnSpc>
                <a:spcBef>
                  <a:spcPts val="80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Demand Fluctuation Analysis</a:t>
              </a:r>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Geographical Analysis</a:t>
              </a:r>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Pricing Elasticity</a:t>
              </a:r>
              <a:endParaRPr/>
            </a:p>
            <a:p>
              <a:pPr marL="0" marR="0" lvl="0" indent="0" algn="l" rtl="0">
                <a:spcBef>
                  <a:spcPts val="800"/>
                </a:spcBef>
                <a:spcAft>
                  <a:spcPts val="0"/>
                </a:spcAft>
                <a:buNone/>
              </a:pPr>
              <a:endParaRPr sz="1800">
                <a:solidFill>
                  <a:schemeClr val="dk1"/>
                </a:solidFill>
                <a:latin typeface="Arial"/>
                <a:ea typeface="Arial"/>
                <a:cs typeface="Arial"/>
                <a:sym typeface="Arial"/>
              </a:endParaRPr>
            </a:p>
          </p:txBody>
        </p:sp>
        <p:sp>
          <p:nvSpPr>
            <p:cNvPr id="1010" name="Google Shape;1010;p81"/>
            <p:cNvSpPr/>
            <p:nvPr/>
          </p:nvSpPr>
          <p:spPr>
            <a:xfrm>
              <a:off x="4563224" y="2209554"/>
              <a:ext cx="2900154" cy="3064940"/>
            </a:xfrm>
            <a:prstGeom prst="roundRect">
              <a:avLst>
                <a:gd name="adj" fmla="val 4888"/>
              </a:avLst>
            </a:prstGeom>
            <a:solidFill>
              <a:schemeClr val="lt1"/>
            </a:solidFill>
            <a:ln>
              <a:noFill/>
            </a:ln>
            <a:effectLst>
              <a:outerShdw blurRad="203200" dist="38100" dir="2700000" sx="97000" sy="97000" algn="tl" rotWithShape="0">
                <a:srgbClr val="000000">
                  <a:alpha val="40784"/>
                </a:srgbClr>
              </a:outerShdw>
            </a:effectLst>
          </p:spPr>
          <p:txBody>
            <a:bodyPr spcFirstLastPara="1" wrap="square" lIns="91425" tIns="45700" rIns="91425" bIns="45700" anchor="ctr" anchorCtr="0">
              <a:noAutofit/>
            </a:bodyPr>
            <a:lstStyle/>
            <a:p>
              <a:pPr marL="342900" marR="0" lvl="0" indent="-215900" algn="l" rtl="0">
                <a:lnSpc>
                  <a:spcPct val="107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endParaRPr sz="1800">
                <a:solidFill>
                  <a:schemeClr val="dk1"/>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Demand Forecasting</a:t>
              </a:r>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Price Optimization</a:t>
              </a:r>
              <a:endParaRPr/>
            </a:p>
            <a:p>
              <a:pPr marL="342900" marR="0" lvl="0" indent="-34290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Customer Satisfaction Prediction</a:t>
              </a:r>
              <a:endParaRPr/>
            </a:p>
            <a:p>
              <a:pPr marL="285750" marR="0" lvl="0" indent="-133350" algn="l" rtl="0">
                <a:spcBef>
                  <a:spcPts val="800"/>
                </a:spcBef>
                <a:spcAft>
                  <a:spcPts val="0"/>
                </a:spcAft>
                <a:buClr>
                  <a:schemeClr val="dk1"/>
                </a:buClr>
                <a:buSzPts val="2400"/>
                <a:buFont typeface="Arial"/>
                <a:buNone/>
              </a:pPr>
              <a:endParaRPr sz="2400">
                <a:solidFill>
                  <a:schemeClr val="lt1"/>
                </a:solidFill>
                <a:latin typeface="Arial"/>
                <a:ea typeface="Arial"/>
                <a:cs typeface="Arial"/>
                <a:sym typeface="Arial"/>
              </a:endParaRPr>
            </a:p>
          </p:txBody>
        </p:sp>
        <p:sp>
          <p:nvSpPr>
            <p:cNvPr id="1011" name="Google Shape;1011;p81"/>
            <p:cNvSpPr/>
            <p:nvPr/>
          </p:nvSpPr>
          <p:spPr>
            <a:xfrm>
              <a:off x="7853345" y="2209554"/>
              <a:ext cx="2863948" cy="3064940"/>
            </a:xfrm>
            <a:prstGeom prst="roundRect">
              <a:avLst>
                <a:gd name="adj" fmla="val 4888"/>
              </a:avLst>
            </a:prstGeom>
            <a:solidFill>
              <a:schemeClr val="lt1"/>
            </a:solidFill>
            <a:ln>
              <a:noFill/>
            </a:ln>
            <a:effectLst>
              <a:outerShdw blurRad="203200" dist="38100" dir="2700000" sx="97000" sy="97000" algn="tl" rotWithShape="0">
                <a:srgbClr val="000000">
                  <a:alpha val="40784"/>
                </a:srgbClr>
              </a:outerShdw>
            </a:effectLst>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endParaRPr sz="20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Translate analytical findings into actionable business insights</a:t>
              </a:r>
              <a:endParaRPr/>
            </a:p>
            <a:p>
              <a:pPr marL="285750" marR="0" lvl="0" indent="-285750" algn="l" rtl="0">
                <a:lnSpc>
                  <a:spcPct val="107000"/>
                </a:lnSpc>
                <a:spcBef>
                  <a:spcPts val="800"/>
                </a:spcBef>
                <a:spcAft>
                  <a:spcPts val="0"/>
                </a:spcAft>
                <a:buClr>
                  <a:schemeClr val="dk1"/>
                </a:buClr>
                <a:buSzPts val="1800"/>
                <a:buFont typeface="Arial"/>
                <a:buChar char="•"/>
              </a:pPr>
              <a:r>
                <a:rPr lang="en-IN" sz="1800">
                  <a:solidFill>
                    <a:schemeClr val="dk1"/>
                  </a:solidFill>
                  <a:latin typeface="Arial"/>
                  <a:ea typeface="Arial"/>
                  <a:cs typeface="Arial"/>
                  <a:sym typeface="Arial"/>
                </a:rPr>
                <a:t>Provide recommendations</a:t>
              </a:r>
              <a:endParaRPr sz="1800">
                <a:solidFill>
                  <a:schemeClr val="dk1"/>
                </a:solidFill>
                <a:latin typeface="Arial"/>
                <a:ea typeface="Arial"/>
                <a:cs typeface="Arial"/>
                <a:sym typeface="Arial"/>
              </a:endParaRPr>
            </a:p>
          </p:txBody>
        </p:sp>
      </p:grpSp>
      <p:sp>
        <p:nvSpPr>
          <p:cNvPr id="1012" name="Google Shape;1012;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44</a:t>
            </a:fld>
            <a:endParaRPr/>
          </a:p>
        </p:txBody>
      </p:sp>
      <p:sp>
        <p:nvSpPr>
          <p:cNvPr id="1013" name="Google Shape;1013;p81"/>
          <p:cNvSpPr/>
          <p:nvPr/>
        </p:nvSpPr>
        <p:spPr>
          <a:xfrm>
            <a:off x="1099020" y="1918813"/>
            <a:ext cx="3049119" cy="748780"/>
          </a:xfrm>
          <a:prstGeom prst="round2SameRect">
            <a:avLst>
              <a:gd name="adj1" fmla="val 10204"/>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a:solidFill>
                  <a:schemeClr val="lt1"/>
                </a:solidFill>
                <a:latin typeface="Arial"/>
                <a:ea typeface="Arial"/>
                <a:cs typeface="Arial"/>
                <a:sym typeface="Arial"/>
              </a:rPr>
              <a:t>4. </a:t>
            </a:r>
            <a:r>
              <a:rPr lang="en-IN" sz="1800" b="1">
                <a:solidFill>
                  <a:schemeClr val="lt1"/>
                </a:solidFill>
                <a:latin typeface="Arial"/>
                <a:ea typeface="Arial"/>
                <a:cs typeface="Arial"/>
                <a:sym typeface="Arial"/>
              </a:rPr>
              <a:t>Market Trends and Dynamics</a:t>
            </a:r>
            <a:endParaRPr sz="2000">
              <a:solidFill>
                <a:schemeClr val="lt1"/>
              </a:solidFill>
              <a:latin typeface="Work Sans"/>
              <a:ea typeface="Work Sans"/>
              <a:cs typeface="Work Sans"/>
              <a:sym typeface="Work Sans"/>
            </a:endParaRPr>
          </a:p>
        </p:txBody>
      </p:sp>
      <p:sp>
        <p:nvSpPr>
          <p:cNvPr id="1014" name="Google Shape;1014;p81"/>
          <p:cNvSpPr/>
          <p:nvPr/>
        </p:nvSpPr>
        <p:spPr>
          <a:xfrm>
            <a:off x="4630204" y="1918813"/>
            <a:ext cx="3049119" cy="748780"/>
          </a:xfrm>
          <a:prstGeom prst="round2SameRect">
            <a:avLst>
              <a:gd name="adj1" fmla="val 10204"/>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Arial"/>
                <a:ea typeface="Arial"/>
                <a:cs typeface="Arial"/>
                <a:sym typeface="Arial"/>
              </a:rPr>
              <a:t>5. Predictive Modeling</a:t>
            </a:r>
            <a:endParaRPr sz="2000">
              <a:solidFill>
                <a:schemeClr val="lt1"/>
              </a:solidFill>
              <a:latin typeface="Work Sans"/>
              <a:ea typeface="Work Sans"/>
              <a:cs typeface="Work Sans"/>
              <a:sym typeface="Work Sans"/>
            </a:endParaRPr>
          </a:p>
        </p:txBody>
      </p:sp>
      <p:sp>
        <p:nvSpPr>
          <p:cNvPr id="1015" name="Google Shape;1015;p81"/>
          <p:cNvSpPr/>
          <p:nvPr/>
        </p:nvSpPr>
        <p:spPr>
          <a:xfrm>
            <a:off x="8068442" y="1918813"/>
            <a:ext cx="3049119" cy="748780"/>
          </a:xfrm>
          <a:prstGeom prst="round2SameRect">
            <a:avLst>
              <a:gd name="adj1" fmla="val 10204"/>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Arial"/>
              <a:ea typeface="Arial"/>
              <a:cs typeface="Arial"/>
              <a:sym typeface="Arial"/>
            </a:endParaRPr>
          </a:p>
          <a:p>
            <a:pPr marL="0" marR="0" lvl="0" indent="0" algn="ctr" rtl="0">
              <a:spcBef>
                <a:spcPts val="0"/>
              </a:spcBef>
              <a:spcAft>
                <a:spcPts val="0"/>
              </a:spcAft>
              <a:buNone/>
            </a:pPr>
            <a:r>
              <a:rPr lang="en-IN" sz="2000" b="1">
                <a:solidFill>
                  <a:schemeClr val="lt1"/>
                </a:solidFill>
                <a:latin typeface="Arial"/>
                <a:ea typeface="Arial"/>
                <a:cs typeface="Arial"/>
                <a:sym typeface="Arial"/>
              </a:rPr>
              <a:t>6. Business Implications</a:t>
            </a:r>
            <a:endParaRPr sz="2000" b="1">
              <a:solidFill>
                <a:schemeClr val="lt1"/>
              </a:solidFill>
              <a:latin typeface="Arial"/>
              <a:ea typeface="Arial"/>
              <a:cs typeface="Arial"/>
              <a:sym typeface="Arial"/>
            </a:endParaRPr>
          </a:p>
          <a:p>
            <a:pPr marL="0" marR="0" lvl="0" indent="0" algn="ctr" rtl="0">
              <a:spcBef>
                <a:spcPts val="0"/>
              </a:spcBef>
              <a:spcAft>
                <a:spcPts val="0"/>
              </a:spcAft>
              <a:buNone/>
            </a:pPr>
            <a:endParaRPr sz="1400">
              <a:solidFill>
                <a:schemeClr val="lt1"/>
              </a:solidFill>
              <a:latin typeface="Work Sans"/>
              <a:ea typeface="Work Sans"/>
              <a:cs typeface="Work Sans"/>
              <a:sym typeface="Work Sans"/>
            </a:endParaRPr>
          </a:p>
        </p:txBody>
      </p:sp>
      <p:pic>
        <p:nvPicPr>
          <p:cNvPr id="1016" name="Google Shape;1016;p81" descr="A logo of a sports team&#10;&#10;Description automatically generated"/>
          <p:cNvPicPr preferRelativeResize="0"/>
          <p:nvPr/>
        </p:nvPicPr>
        <p:blipFill rotWithShape="1">
          <a:blip r:embed="rId3">
            <a:alphaModFix/>
          </a:blip>
          <a:srcRect/>
          <a:stretch/>
        </p:blipFill>
        <p:spPr>
          <a:xfrm>
            <a:off x="9870931" y="97848"/>
            <a:ext cx="2314575" cy="1009650"/>
          </a:xfrm>
          <a:prstGeom prst="rect">
            <a:avLst/>
          </a:prstGeom>
          <a:noFill/>
          <a:ln>
            <a:noFill/>
          </a:ln>
        </p:spPr>
      </p:pic>
      <p:pic>
        <p:nvPicPr>
          <p:cNvPr id="1017" name="Google Shape;1017;p81" descr="A bed in a room with a large window&#10;&#10;Description automatically generated"/>
          <p:cNvPicPr preferRelativeResize="0"/>
          <p:nvPr/>
        </p:nvPicPr>
        <p:blipFill rotWithShape="1">
          <a:blip r:embed="rId4">
            <a:alphaModFix/>
          </a:blip>
          <a:srcRect/>
          <a:stretch/>
        </p:blipFill>
        <p:spPr>
          <a:xfrm>
            <a:off x="3074" y="-766"/>
            <a:ext cx="12321046" cy="69947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6" name="Google Shape;503;p61">
            <a:extLst>
              <a:ext uri="{FF2B5EF4-FFF2-40B4-BE49-F238E27FC236}">
                <a16:creationId xmlns:a16="http://schemas.microsoft.com/office/drawing/2014/main" id="{31D9AD1D-CFA7-DD7E-477E-FA4FD6F47175}"/>
              </a:ext>
            </a:extLst>
          </p:cNvPr>
          <p:cNvSpPr txBox="1"/>
          <p:nvPr/>
        </p:nvSpPr>
        <p:spPr>
          <a:xfrm>
            <a:off x="1113473" y="2200670"/>
            <a:ext cx="8287745" cy="830957"/>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panose="020B0503020204020204" pitchFamily="34" charset="0"/>
                <a:cs typeface="Poppins SemiBold"/>
              </a:rPr>
              <a:t>Warehouse Design</a:t>
            </a:r>
          </a:p>
        </p:txBody>
      </p:sp>
      <p:sp>
        <p:nvSpPr>
          <p:cNvPr id="9" name="Google Shape;505;p61">
            <a:extLst>
              <a:ext uri="{FF2B5EF4-FFF2-40B4-BE49-F238E27FC236}">
                <a16:creationId xmlns:a16="http://schemas.microsoft.com/office/drawing/2014/main" id="{0AF0E303-CEDB-B166-323B-1BBA59E150AC}"/>
              </a:ext>
            </a:extLst>
          </p:cNvPr>
          <p:cNvSpPr/>
          <p:nvPr/>
        </p:nvSpPr>
        <p:spPr>
          <a:xfrm>
            <a:off x="9944118" y="1939845"/>
            <a:ext cx="1518951" cy="1357780"/>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grpSp>
        <p:nvGrpSpPr>
          <p:cNvPr id="16" name="Google Shape;501;p61">
            <a:extLst>
              <a:ext uri="{FF2B5EF4-FFF2-40B4-BE49-F238E27FC236}">
                <a16:creationId xmlns:a16="http://schemas.microsoft.com/office/drawing/2014/main" id="{4D2F1A36-1891-8994-F5B5-DA5A30DE930D}"/>
              </a:ext>
            </a:extLst>
          </p:cNvPr>
          <p:cNvGrpSpPr/>
          <p:nvPr/>
        </p:nvGrpSpPr>
        <p:grpSpPr>
          <a:xfrm>
            <a:off x="522850" y="1809082"/>
            <a:ext cx="11141199" cy="1619310"/>
            <a:chOff x="3006253" y="1408647"/>
            <a:chExt cx="5390256" cy="886066"/>
          </a:xfrm>
        </p:grpSpPr>
        <p:sp>
          <p:nvSpPr>
            <p:cNvPr id="11" name="Google Shape;502;p61">
              <a:extLst>
                <a:ext uri="{FF2B5EF4-FFF2-40B4-BE49-F238E27FC236}">
                  <a16:creationId xmlns:a16="http://schemas.microsoft.com/office/drawing/2014/main" id="{53BF895D-7479-BEFB-C5D9-BA18FD13681B}"/>
                </a:ext>
              </a:extLst>
            </p:cNvPr>
            <p:cNvSpPr/>
            <p:nvPr/>
          </p:nvSpPr>
          <p:spPr>
            <a:xfrm>
              <a:off x="3006253" y="1408647"/>
              <a:ext cx="5390256" cy="886066"/>
            </a:xfrm>
            <a:prstGeom prst="roundRect">
              <a:avLst>
                <a:gd name="adj" fmla="val 50000"/>
              </a:avLst>
            </a:prstGeom>
            <a:solidFill>
              <a:schemeClr val="lt1"/>
            </a:solidFill>
            <a:ln w="12700" cap="flat" cmpd="sng">
              <a:solidFill>
                <a:srgbClr val="F2F2F2"/>
              </a:solidFill>
              <a:prstDash val="solid"/>
              <a:miter lim="800000"/>
              <a:headEnd type="none" w="sm" len="sm"/>
              <a:tailEnd type="none" w="sm" len="sm"/>
            </a:ln>
            <a:effectLst>
              <a:outerShdw blurRad="1905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sp>
          <p:nvSpPr>
            <p:cNvPr id="12" name="Google Shape;503;p61">
              <a:extLst>
                <a:ext uri="{FF2B5EF4-FFF2-40B4-BE49-F238E27FC236}">
                  <a16:creationId xmlns:a16="http://schemas.microsoft.com/office/drawing/2014/main" id="{DAB8A08E-E37A-159D-08F8-27EC59FB85B3}"/>
                </a:ext>
              </a:extLst>
            </p:cNvPr>
            <p:cNvSpPr txBox="1"/>
            <p:nvPr/>
          </p:nvSpPr>
          <p:spPr>
            <a:xfrm>
              <a:off x="3292004" y="1622919"/>
              <a:ext cx="4009718" cy="454689"/>
            </a:xfrm>
            <a:prstGeom prst="rect">
              <a:avLst/>
            </a:prstGeom>
            <a:noFill/>
            <a:ln>
              <a:noFill/>
            </a:ln>
          </p:spPr>
          <p:txBody>
            <a:bodyPr spcFirstLastPara="1" wrap="square" lIns="91425" tIns="45700" rIns="91425" bIns="45700" anchor="t" anchorCtr="0">
              <a:spAutoFit/>
            </a:bodyPr>
            <a:lstStyle/>
            <a:p>
              <a:r>
                <a:rPr lang="en-IN" sz="4800" b="1">
                  <a:solidFill>
                    <a:srgbClr val="FF5A5F"/>
                  </a:solidFill>
                  <a:latin typeface="Corbel" panose="020B0503020204020204" pitchFamily="34" charset="0"/>
                  <a:cs typeface="Poppins SemiBold"/>
                </a:rPr>
                <a:t>Warehouse Design</a:t>
              </a:r>
            </a:p>
          </p:txBody>
        </p:sp>
        <p:grpSp>
          <p:nvGrpSpPr>
            <p:cNvPr id="13" name="Google Shape;504;p61">
              <a:extLst>
                <a:ext uri="{FF2B5EF4-FFF2-40B4-BE49-F238E27FC236}">
                  <a16:creationId xmlns:a16="http://schemas.microsoft.com/office/drawing/2014/main" id="{6612370A-6364-02AA-E068-49D03FACA970}"/>
                </a:ext>
              </a:extLst>
            </p:cNvPr>
            <p:cNvGrpSpPr/>
            <p:nvPr/>
          </p:nvGrpSpPr>
          <p:grpSpPr>
            <a:xfrm>
              <a:off x="7564384" y="1480199"/>
              <a:ext cx="734888" cy="742960"/>
              <a:chOff x="7222980" y="1719600"/>
              <a:chExt cx="444130" cy="449008"/>
            </a:xfrm>
          </p:grpSpPr>
          <p:sp>
            <p:nvSpPr>
              <p:cNvPr id="14" name="Google Shape;505;p61">
                <a:extLst>
                  <a:ext uri="{FF2B5EF4-FFF2-40B4-BE49-F238E27FC236}">
                    <a16:creationId xmlns:a16="http://schemas.microsoft.com/office/drawing/2014/main" id="{C4DF34FD-1FEC-8C14-3BEC-774EE207554F}"/>
                  </a:ext>
                </a:extLst>
              </p:cNvPr>
              <p:cNvSpPr/>
              <p:nvPr/>
            </p:nvSpPr>
            <p:spPr>
              <a:xfrm>
                <a:off x="7222980" y="1719600"/>
                <a:ext cx="444130" cy="449008"/>
              </a:xfrm>
              <a:prstGeom prst="roundRect">
                <a:avLst>
                  <a:gd name="adj" fmla="val 50000"/>
                </a:avLst>
              </a:prstGeom>
              <a:solidFill>
                <a:srgbClr val="FF5A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panose="020B0503020204020204" pitchFamily="34" charset="0"/>
                  <a:ea typeface="Montserrat"/>
                  <a:cs typeface="Montserrat"/>
                  <a:sym typeface="Montserrat"/>
                </a:endParaRPr>
              </a:p>
            </p:txBody>
          </p:sp>
          <p:pic>
            <p:nvPicPr>
              <p:cNvPr id="15" name="Google Shape;506;p61">
                <a:extLst>
                  <a:ext uri="{FF2B5EF4-FFF2-40B4-BE49-F238E27FC236}">
                    <a16:creationId xmlns:a16="http://schemas.microsoft.com/office/drawing/2014/main" id="{3A6F44EC-36B8-CD8A-9FED-D250C8EFA5CB}"/>
                  </a:ext>
                </a:extLst>
              </p:cNvPr>
              <p:cNvPicPr preferRelativeResize="0"/>
              <p:nvPr/>
            </p:nvPicPr>
            <p:blipFill rotWithShape="1">
              <a:blip r:embed="rId3">
                <a:alphaModFix/>
              </a:blip>
              <a:srcRect/>
              <a:stretch/>
            </p:blipFill>
            <p:spPr>
              <a:xfrm>
                <a:off x="7350758" y="1849816"/>
                <a:ext cx="188577" cy="188577"/>
              </a:xfrm>
              <a:prstGeom prst="rect">
                <a:avLst/>
              </a:prstGeom>
              <a:noFill/>
              <a:ln>
                <a:noFill/>
              </a:ln>
            </p:spPr>
          </p:pic>
        </p:grpSp>
      </p:grpSp>
      <p:sp>
        <p:nvSpPr>
          <p:cNvPr id="17"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Tree>
    <p:extLst>
      <p:ext uri="{BB962C8B-B14F-4D97-AF65-F5344CB8AC3E}">
        <p14:creationId xmlns:p14="http://schemas.microsoft.com/office/powerpoint/2010/main" val="275635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988758" y="546416"/>
            <a:ext cx="10214400" cy="748800"/>
          </a:xfrm>
          <a:prstGeom prst="rect">
            <a:avLst/>
          </a:prstGeom>
        </p:spPr>
        <p:txBody>
          <a:bodyPr spcFirstLastPara="1" wrap="square" lIns="91425" tIns="45700" rIns="91425" bIns="45700" anchor="ctr" anchorCtr="0">
            <a:noAutofit/>
          </a:bodyPr>
          <a:lstStyle/>
          <a:p>
            <a:pPr algn="l"/>
            <a:r>
              <a:rPr lang="en-IN" sz="4400">
                <a:latin typeface="Corbel"/>
              </a:rPr>
              <a:t>     Overview of Dataset</a:t>
            </a:r>
            <a:endParaRPr lang="en-US" sz="4400">
              <a:latin typeface="Corbel"/>
            </a:endParaRPr>
          </a:p>
        </p:txBody>
      </p:sp>
      <p:sp>
        <p:nvSpPr>
          <p:cNvPr id="372" name="Google Shape;372;p52"/>
          <p:cNvSpPr txBox="1"/>
          <p:nvPr/>
        </p:nvSpPr>
        <p:spPr>
          <a:xfrm>
            <a:off x="996760" y="1687768"/>
            <a:ext cx="11187150" cy="4826882"/>
          </a:xfrm>
          <a:prstGeom prst="rect">
            <a:avLst/>
          </a:prstGeom>
          <a:noFill/>
          <a:ln>
            <a:noFill/>
          </a:ln>
        </p:spPr>
        <p:txBody>
          <a:bodyPr spcFirstLastPara="1" wrap="square" lIns="91425" tIns="91425" rIns="91425" bIns="91425" anchor="t" anchorCtr="0">
            <a:noAutofit/>
          </a:bodyPr>
          <a:lstStyle/>
          <a:p>
            <a:r>
              <a:rPr lang="en-IN" sz="2800">
                <a:solidFill>
                  <a:schemeClr val="dk1"/>
                </a:solidFill>
                <a:latin typeface="Corbel" panose="020B0503020204020204" pitchFamily="34" charset="0"/>
              </a:rPr>
              <a:t>           </a:t>
            </a:r>
            <a:endParaRPr lang="en-IN">
              <a:solidFill>
                <a:schemeClr val="dk1"/>
              </a:solidFill>
              <a:latin typeface="Corbel" panose="020B0503020204020204" pitchFamily="34" charset="0"/>
            </a:endParaRPr>
          </a:p>
        </p:txBody>
      </p:sp>
      <p:graphicFrame>
        <p:nvGraphicFramePr>
          <p:cNvPr id="2" name="Table 1">
            <a:extLst>
              <a:ext uri="{FF2B5EF4-FFF2-40B4-BE49-F238E27FC236}">
                <a16:creationId xmlns:a16="http://schemas.microsoft.com/office/drawing/2014/main" id="{08B2F94D-F825-5FFF-BF40-0678FC09CC9F}"/>
              </a:ext>
            </a:extLst>
          </p:cNvPr>
          <p:cNvGraphicFramePr>
            <a:graphicFrameLocks noGrp="1"/>
          </p:cNvGraphicFramePr>
          <p:nvPr>
            <p:extLst>
              <p:ext uri="{D42A27DB-BD31-4B8C-83A1-F6EECF244321}">
                <p14:modId xmlns:p14="http://schemas.microsoft.com/office/powerpoint/2010/main" val="3776475293"/>
              </p:ext>
            </p:extLst>
          </p:nvPr>
        </p:nvGraphicFramePr>
        <p:xfrm>
          <a:off x="1667551" y="1422924"/>
          <a:ext cx="9311718" cy="1112520"/>
        </p:xfrm>
        <a:graphic>
          <a:graphicData uri="http://schemas.openxmlformats.org/drawingml/2006/table">
            <a:tbl>
              <a:tblPr firstRow="1" bandRow="1">
                <a:tableStyleId>{5C22544A-7EE6-4342-B048-85BDC9FD1C3A}</a:tableStyleId>
              </a:tblPr>
              <a:tblGrid>
                <a:gridCol w="3103906">
                  <a:extLst>
                    <a:ext uri="{9D8B030D-6E8A-4147-A177-3AD203B41FA5}">
                      <a16:colId xmlns:a16="http://schemas.microsoft.com/office/drawing/2014/main" val="45502114"/>
                    </a:ext>
                  </a:extLst>
                </a:gridCol>
                <a:gridCol w="3103906">
                  <a:extLst>
                    <a:ext uri="{9D8B030D-6E8A-4147-A177-3AD203B41FA5}">
                      <a16:colId xmlns:a16="http://schemas.microsoft.com/office/drawing/2014/main" val="3170309046"/>
                    </a:ext>
                  </a:extLst>
                </a:gridCol>
                <a:gridCol w="3103906">
                  <a:extLst>
                    <a:ext uri="{9D8B030D-6E8A-4147-A177-3AD203B41FA5}">
                      <a16:colId xmlns:a16="http://schemas.microsoft.com/office/drawing/2014/main" val="3879849384"/>
                    </a:ext>
                  </a:extLst>
                </a:gridCol>
              </a:tblGrid>
              <a:tr h="370840">
                <a:tc>
                  <a:txBody>
                    <a:bodyPr/>
                    <a:lstStyle/>
                    <a:p>
                      <a:endParaRPr lang="en-US" sz="1600">
                        <a:latin typeface="Corbel" panose="020B0503020204020204" pitchFamily="34" charset="0"/>
                      </a:endParaRPr>
                    </a:p>
                  </a:txBody>
                  <a:tcPr/>
                </a:tc>
                <a:tc>
                  <a:txBody>
                    <a:bodyPr/>
                    <a:lstStyle/>
                    <a:p>
                      <a:r>
                        <a:rPr lang="en-US" sz="1600">
                          <a:latin typeface="Corbel" panose="020B0503020204020204" pitchFamily="34" charset="0"/>
                        </a:rPr>
                        <a:t>Original Dataset</a:t>
                      </a:r>
                    </a:p>
                  </a:txBody>
                  <a:tcPr/>
                </a:tc>
                <a:tc>
                  <a:txBody>
                    <a:bodyPr/>
                    <a:lstStyle/>
                    <a:p>
                      <a:r>
                        <a:rPr lang="en-US" sz="1600">
                          <a:latin typeface="Corbel" panose="020B0503020204020204" pitchFamily="34" charset="0"/>
                        </a:rPr>
                        <a:t>Transformed Dataset</a:t>
                      </a:r>
                    </a:p>
                  </a:txBody>
                  <a:tcPr/>
                </a:tc>
                <a:extLst>
                  <a:ext uri="{0D108BD9-81ED-4DB2-BD59-A6C34878D82A}">
                    <a16:rowId xmlns:a16="http://schemas.microsoft.com/office/drawing/2014/main" val="1620458098"/>
                  </a:ext>
                </a:extLst>
              </a:tr>
              <a:tr h="370840">
                <a:tc>
                  <a:txBody>
                    <a:bodyPr/>
                    <a:lstStyle/>
                    <a:p>
                      <a:r>
                        <a:rPr lang="en-US" sz="1600" b="1">
                          <a:latin typeface="Corbel" panose="020B0503020204020204" pitchFamily="34" charset="0"/>
                        </a:rPr>
                        <a:t>Number of Rows</a:t>
                      </a:r>
                    </a:p>
                  </a:txBody>
                  <a:tcPr/>
                </a:tc>
                <a:tc>
                  <a:txBody>
                    <a:bodyPr/>
                    <a:lstStyle/>
                    <a:p>
                      <a:pPr lvl="0">
                        <a:buNone/>
                      </a:pPr>
                      <a:r>
                        <a:rPr lang="en-US" sz="1600" b="1">
                          <a:latin typeface="Corbel" panose="020B0503020204020204" pitchFamily="34" charset="0"/>
                        </a:rPr>
                        <a:t>494954</a:t>
                      </a:r>
                    </a:p>
                  </a:txBody>
                  <a:tcPr/>
                </a:tc>
                <a:tc>
                  <a:txBody>
                    <a:bodyPr/>
                    <a:lstStyle/>
                    <a:p>
                      <a:r>
                        <a:rPr lang="en-US" sz="1600" b="1">
                          <a:latin typeface="Corbel" panose="020B0503020204020204" pitchFamily="34" charset="0"/>
                        </a:rPr>
                        <a:t>1476500</a:t>
                      </a:r>
                    </a:p>
                  </a:txBody>
                  <a:tcPr/>
                </a:tc>
                <a:extLst>
                  <a:ext uri="{0D108BD9-81ED-4DB2-BD59-A6C34878D82A}">
                    <a16:rowId xmlns:a16="http://schemas.microsoft.com/office/drawing/2014/main" val="54550847"/>
                  </a:ext>
                </a:extLst>
              </a:tr>
              <a:tr h="370840">
                <a:tc>
                  <a:txBody>
                    <a:bodyPr/>
                    <a:lstStyle/>
                    <a:p>
                      <a:r>
                        <a:rPr lang="en-US" sz="1600" b="1">
                          <a:latin typeface="Corbel" panose="020B0503020204020204" pitchFamily="34" charset="0"/>
                        </a:rPr>
                        <a:t>Number of Columns</a:t>
                      </a:r>
                    </a:p>
                  </a:txBody>
                  <a:tcPr/>
                </a:tc>
                <a:tc>
                  <a:txBody>
                    <a:bodyPr/>
                    <a:lstStyle/>
                    <a:p>
                      <a:r>
                        <a:rPr lang="en-US" sz="1600" b="1">
                          <a:latin typeface="Corbel" panose="020B0503020204020204" pitchFamily="34" charset="0"/>
                        </a:rPr>
                        <a:t>89</a:t>
                      </a:r>
                    </a:p>
                  </a:txBody>
                  <a:tcPr/>
                </a:tc>
                <a:tc>
                  <a:txBody>
                    <a:bodyPr/>
                    <a:lstStyle/>
                    <a:p>
                      <a:r>
                        <a:rPr lang="en-US" sz="1600" b="1">
                          <a:latin typeface="Corbel" panose="020B0503020204020204" pitchFamily="34" charset="0"/>
                        </a:rPr>
                        <a:t>34</a:t>
                      </a:r>
                    </a:p>
                  </a:txBody>
                  <a:tcPr/>
                </a:tc>
                <a:extLst>
                  <a:ext uri="{0D108BD9-81ED-4DB2-BD59-A6C34878D82A}">
                    <a16:rowId xmlns:a16="http://schemas.microsoft.com/office/drawing/2014/main" val="696451562"/>
                  </a:ext>
                </a:extLst>
              </a:tr>
            </a:tbl>
          </a:graphicData>
        </a:graphic>
      </p:graphicFrame>
      <p:sp>
        <p:nvSpPr>
          <p:cNvPr id="3" name="TextBox 2">
            <a:extLst>
              <a:ext uri="{FF2B5EF4-FFF2-40B4-BE49-F238E27FC236}">
                <a16:creationId xmlns:a16="http://schemas.microsoft.com/office/drawing/2014/main" id="{46C95924-50EB-72F8-2375-0CC084F25AB6}"/>
              </a:ext>
            </a:extLst>
          </p:cNvPr>
          <p:cNvSpPr txBox="1"/>
          <p:nvPr/>
        </p:nvSpPr>
        <p:spPr>
          <a:xfrm>
            <a:off x="4993" y="2825238"/>
            <a:ext cx="6489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orbel"/>
              </a:rPr>
              <a:t>                         </a:t>
            </a:r>
            <a:r>
              <a:rPr lang="en-US" sz="1800" b="1">
                <a:latin typeface="Corbel"/>
              </a:rPr>
              <a:t>              What does the Dataset look like?</a:t>
            </a:r>
          </a:p>
        </p:txBody>
      </p:sp>
      <p:graphicFrame>
        <p:nvGraphicFramePr>
          <p:cNvPr id="4" name="Table 3">
            <a:extLst>
              <a:ext uri="{FF2B5EF4-FFF2-40B4-BE49-F238E27FC236}">
                <a16:creationId xmlns:a16="http://schemas.microsoft.com/office/drawing/2014/main" id="{54C295E7-A77D-E932-23CD-339DD55056B6}"/>
              </a:ext>
            </a:extLst>
          </p:cNvPr>
          <p:cNvGraphicFramePr>
            <a:graphicFrameLocks noGrp="1"/>
          </p:cNvGraphicFramePr>
          <p:nvPr>
            <p:extLst>
              <p:ext uri="{D42A27DB-BD31-4B8C-83A1-F6EECF244321}">
                <p14:modId xmlns:p14="http://schemas.microsoft.com/office/powerpoint/2010/main" val="3055430275"/>
              </p:ext>
            </p:extLst>
          </p:nvPr>
        </p:nvGraphicFramePr>
        <p:xfrm>
          <a:off x="1667551" y="3303344"/>
          <a:ext cx="9273046" cy="2593748"/>
        </p:xfrm>
        <a:graphic>
          <a:graphicData uri="http://schemas.openxmlformats.org/drawingml/2006/table">
            <a:tbl>
              <a:tblPr firstRow="1" bandRow="1">
                <a:tableStyleId>{5C22544A-7EE6-4342-B048-85BDC9FD1C3A}</a:tableStyleId>
              </a:tblPr>
              <a:tblGrid>
                <a:gridCol w="1898854">
                  <a:extLst>
                    <a:ext uri="{9D8B030D-6E8A-4147-A177-3AD203B41FA5}">
                      <a16:colId xmlns:a16="http://schemas.microsoft.com/office/drawing/2014/main" val="2436865389"/>
                    </a:ext>
                  </a:extLst>
                </a:gridCol>
                <a:gridCol w="7374192">
                  <a:extLst>
                    <a:ext uri="{9D8B030D-6E8A-4147-A177-3AD203B41FA5}">
                      <a16:colId xmlns:a16="http://schemas.microsoft.com/office/drawing/2014/main" val="3755069251"/>
                    </a:ext>
                  </a:extLst>
                </a:gridCol>
              </a:tblGrid>
              <a:tr h="368709">
                <a:tc>
                  <a:txBody>
                    <a:bodyPr/>
                    <a:lstStyle/>
                    <a:p>
                      <a:r>
                        <a:rPr lang="en-US" sz="1800">
                          <a:latin typeface="Corbel" panose="020B0503020204020204" pitchFamily="34" charset="0"/>
                        </a:rPr>
                        <a:t>Category</a:t>
                      </a:r>
                    </a:p>
                  </a:txBody>
                  <a:tcPr/>
                </a:tc>
                <a:tc>
                  <a:txBody>
                    <a:bodyPr/>
                    <a:lstStyle/>
                    <a:p>
                      <a:r>
                        <a:rPr lang="en-US" sz="1800">
                          <a:latin typeface="Corbel" panose="020B0503020204020204" pitchFamily="34" charset="0"/>
                        </a:rPr>
                        <a:t>Columns Name</a:t>
                      </a:r>
                    </a:p>
                  </a:txBody>
                  <a:tcPr/>
                </a:tc>
                <a:extLst>
                  <a:ext uri="{0D108BD9-81ED-4DB2-BD59-A6C34878D82A}">
                    <a16:rowId xmlns:a16="http://schemas.microsoft.com/office/drawing/2014/main" val="729905464"/>
                  </a:ext>
                </a:extLst>
              </a:tr>
              <a:tr h="370839">
                <a:tc>
                  <a:txBody>
                    <a:bodyPr/>
                    <a:lstStyle/>
                    <a:p>
                      <a:pPr lvl="0">
                        <a:buNone/>
                      </a:pPr>
                      <a:r>
                        <a:rPr lang="en-US" sz="1800">
                          <a:latin typeface="Corbel" panose="020B0503020204020204" pitchFamily="34" charset="0"/>
                        </a:rPr>
                        <a:t>Listing</a:t>
                      </a:r>
                    </a:p>
                  </a:txBody>
                  <a:tcPr/>
                </a:tc>
                <a:tc>
                  <a:txBody>
                    <a:bodyPr/>
                    <a:lstStyle/>
                    <a:p>
                      <a:pPr lvl="0">
                        <a:buNone/>
                      </a:pPr>
                      <a:r>
                        <a:rPr lang="en-US" sz="1800">
                          <a:latin typeface="Corbel" panose="020B0503020204020204" pitchFamily="34" charset="0"/>
                        </a:rPr>
                        <a:t>ID, Year, Name, Property Type, Latitude, Longitude</a:t>
                      </a:r>
                    </a:p>
                  </a:txBody>
                  <a:tcPr/>
                </a:tc>
                <a:extLst>
                  <a:ext uri="{0D108BD9-81ED-4DB2-BD59-A6C34878D82A}">
                    <a16:rowId xmlns:a16="http://schemas.microsoft.com/office/drawing/2014/main" val="3033439439"/>
                  </a:ext>
                </a:extLst>
              </a:tr>
              <a:tr h="370840">
                <a:tc>
                  <a:txBody>
                    <a:bodyPr/>
                    <a:lstStyle/>
                    <a:p>
                      <a:r>
                        <a:rPr lang="en-US" sz="1800">
                          <a:latin typeface="Corbel" panose="020B0503020204020204" pitchFamily="34" charset="0"/>
                        </a:rPr>
                        <a:t>Host</a:t>
                      </a:r>
                    </a:p>
                  </a:txBody>
                  <a:tcPr/>
                </a:tc>
                <a:tc>
                  <a:txBody>
                    <a:bodyPr/>
                    <a:lstStyle/>
                    <a:p>
                      <a:pPr lvl="0" algn="l">
                        <a:lnSpc>
                          <a:spcPct val="100000"/>
                        </a:lnSpc>
                        <a:spcBef>
                          <a:spcPts val="0"/>
                        </a:spcBef>
                        <a:spcAft>
                          <a:spcPts val="0"/>
                        </a:spcAft>
                        <a:buNone/>
                      </a:pPr>
                      <a:r>
                        <a:rPr lang="en-IN" sz="1800" b="0" i="0" u="none" strike="noStrike" noProof="0">
                          <a:solidFill>
                            <a:schemeClr val="dk1"/>
                          </a:solidFill>
                          <a:latin typeface="Corbel" panose="020B0503020204020204" pitchFamily="34" charset="0"/>
                        </a:rPr>
                        <a:t>Host ID, Name, Response Time, Listing count, Host Since</a:t>
                      </a:r>
                      <a:endParaRPr lang="en-US" sz="1800" b="0" i="0" u="none" strike="noStrike" noProof="0">
                        <a:solidFill>
                          <a:srgbClr val="000000"/>
                        </a:solidFill>
                        <a:latin typeface="Corbel" panose="020B0503020204020204" pitchFamily="34" charset="0"/>
                      </a:endParaRPr>
                    </a:p>
                  </a:txBody>
                  <a:tcPr/>
                </a:tc>
                <a:extLst>
                  <a:ext uri="{0D108BD9-81ED-4DB2-BD59-A6C34878D82A}">
                    <a16:rowId xmlns:a16="http://schemas.microsoft.com/office/drawing/2014/main" val="1512100127"/>
                  </a:ext>
                </a:extLst>
              </a:tr>
              <a:tr h="370840">
                <a:tc>
                  <a:txBody>
                    <a:bodyPr/>
                    <a:lstStyle/>
                    <a:p>
                      <a:r>
                        <a:rPr lang="en-US" sz="1800">
                          <a:latin typeface="Corbel" panose="020B0503020204020204" pitchFamily="34" charset="0"/>
                        </a:rPr>
                        <a:t>Location</a:t>
                      </a:r>
                    </a:p>
                  </a:txBody>
                  <a:tcPr/>
                </a:tc>
                <a:tc>
                  <a:txBody>
                    <a:bodyPr/>
                    <a:lstStyle/>
                    <a:p>
                      <a:pPr lvl="0">
                        <a:buNone/>
                      </a:pPr>
                      <a:r>
                        <a:rPr lang="en-IN" sz="1800" b="0" i="0" u="none" strike="noStrike" noProof="0">
                          <a:solidFill>
                            <a:schemeClr val="dk1"/>
                          </a:solidFill>
                          <a:latin typeface="Corbel" panose="020B0503020204020204" pitchFamily="34" charset="0"/>
                        </a:rPr>
                        <a:t>Street, City, Zip Code, Country, Neighbourhood</a:t>
                      </a:r>
                      <a:endParaRPr lang="en-US" sz="1800">
                        <a:latin typeface="Corbel" panose="020B0503020204020204" pitchFamily="34" charset="0"/>
                      </a:endParaRPr>
                    </a:p>
                  </a:txBody>
                  <a:tcPr/>
                </a:tc>
                <a:extLst>
                  <a:ext uri="{0D108BD9-81ED-4DB2-BD59-A6C34878D82A}">
                    <a16:rowId xmlns:a16="http://schemas.microsoft.com/office/drawing/2014/main" val="4046798357"/>
                  </a:ext>
                </a:extLst>
              </a:tr>
              <a:tr h="370840">
                <a:tc>
                  <a:txBody>
                    <a:bodyPr/>
                    <a:lstStyle/>
                    <a:p>
                      <a:pPr lvl="0">
                        <a:buNone/>
                      </a:pPr>
                      <a:r>
                        <a:rPr lang="en-IN" sz="1800" b="0" i="0" u="none" strike="noStrike" noProof="0">
                          <a:solidFill>
                            <a:schemeClr val="dk1"/>
                          </a:solidFill>
                          <a:latin typeface="Corbel" panose="020B0503020204020204" pitchFamily="34" charset="0"/>
                        </a:rPr>
                        <a:t>Property</a:t>
                      </a:r>
                      <a:endParaRPr lang="en-US" sz="1800">
                        <a:latin typeface="Corbel" panose="020B0503020204020204" pitchFamily="34" charset="0"/>
                      </a:endParaRPr>
                    </a:p>
                  </a:txBody>
                  <a:tcPr/>
                </a:tc>
                <a:tc>
                  <a:txBody>
                    <a:bodyPr/>
                    <a:lstStyle/>
                    <a:p>
                      <a:pPr lvl="0">
                        <a:buNone/>
                      </a:pPr>
                      <a:r>
                        <a:rPr lang="en-IN" sz="1800" b="0" i="0" u="none" strike="noStrike" noProof="0">
                          <a:solidFill>
                            <a:schemeClr val="dk1"/>
                          </a:solidFill>
                          <a:latin typeface="Corbel" panose="020B0503020204020204" pitchFamily="34" charset="0"/>
                        </a:rPr>
                        <a:t>Room Type, Accommodates, Bathrooms, Bedrooms, Beds, Area</a:t>
                      </a:r>
                      <a:endParaRPr lang="en-US" sz="1800">
                        <a:latin typeface="Corbel" panose="020B0503020204020204" pitchFamily="34" charset="0"/>
                      </a:endParaRPr>
                    </a:p>
                  </a:txBody>
                  <a:tcPr/>
                </a:tc>
                <a:extLst>
                  <a:ext uri="{0D108BD9-81ED-4DB2-BD59-A6C34878D82A}">
                    <a16:rowId xmlns:a16="http://schemas.microsoft.com/office/drawing/2014/main" val="3887229642"/>
                  </a:ext>
                </a:extLst>
              </a:tr>
              <a:tr h="370840">
                <a:tc>
                  <a:txBody>
                    <a:bodyPr/>
                    <a:lstStyle/>
                    <a:p>
                      <a:pPr lvl="0">
                        <a:buNone/>
                      </a:pPr>
                      <a:r>
                        <a:rPr lang="en-IN" sz="1800" b="0" i="0" u="none" strike="noStrike" noProof="0">
                          <a:solidFill>
                            <a:schemeClr val="dk1"/>
                          </a:solidFill>
                          <a:latin typeface="Corbel" panose="020B0503020204020204" pitchFamily="34" charset="0"/>
                        </a:rPr>
                        <a:t>Availability</a:t>
                      </a:r>
                      <a:endParaRPr lang="en-US" sz="1800">
                        <a:latin typeface="Corbel" panose="020B0503020204020204" pitchFamily="34" charset="0"/>
                      </a:endParaRPr>
                    </a:p>
                  </a:txBody>
                  <a:tcPr/>
                </a:tc>
                <a:tc>
                  <a:txBody>
                    <a:bodyPr/>
                    <a:lstStyle/>
                    <a:p>
                      <a:pPr lvl="0" algn="l">
                        <a:lnSpc>
                          <a:spcPct val="100000"/>
                        </a:lnSpc>
                        <a:spcBef>
                          <a:spcPts val="0"/>
                        </a:spcBef>
                        <a:spcAft>
                          <a:spcPts val="0"/>
                        </a:spcAft>
                        <a:buNone/>
                      </a:pPr>
                      <a:r>
                        <a:rPr lang="en-IN" sz="1800" b="0" i="0" u="none" strike="noStrike" noProof="0">
                          <a:solidFill>
                            <a:schemeClr val="dk1"/>
                          </a:solidFill>
                          <a:latin typeface="Corbel" panose="020B0503020204020204" pitchFamily="34" charset="0"/>
                        </a:rPr>
                        <a:t> Is Available, Available 30, Available 60, Available 365</a:t>
                      </a:r>
                      <a:endParaRPr lang="en-US" sz="1800" b="0" i="0" u="none" strike="noStrike" noProof="0">
                        <a:solidFill>
                          <a:srgbClr val="000000"/>
                        </a:solidFill>
                        <a:latin typeface="Corbel" panose="020B0503020204020204" pitchFamily="34" charset="0"/>
                      </a:endParaRPr>
                    </a:p>
                  </a:txBody>
                  <a:tcPr/>
                </a:tc>
                <a:extLst>
                  <a:ext uri="{0D108BD9-81ED-4DB2-BD59-A6C34878D82A}">
                    <a16:rowId xmlns:a16="http://schemas.microsoft.com/office/drawing/2014/main" val="2981935082"/>
                  </a:ext>
                </a:extLst>
              </a:tr>
              <a:tr h="370840">
                <a:tc>
                  <a:txBody>
                    <a:bodyPr/>
                    <a:lstStyle/>
                    <a:p>
                      <a:pPr lvl="0">
                        <a:buNone/>
                      </a:pPr>
                      <a:r>
                        <a:rPr lang="en-IN" sz="1800" b="0" i="0" u="none" strike="noStrike" noProof="0">
                          <a:solidFill>
                            <a:schemeClr val="dk1"/>
                          </a:solidFill>
                          <a:latin typeface="Corbel" panose="020B0503020204020204" pitchFamily="34" charset="0"/>
                        </a:rPr>
                        <a:t>Reviews</a:t>
                      </a:r>
                      <a:endParaRPr lang="en-US" sz="1800">
                        <a:latin typeface="Corbel" panose="020B0503020204020204" pitchFamily="34" charset="0"/>
                      </a:endParaRPr>
                    </a:p>
                  </a:txBody>
                  <a:tcPr/>
                </a:tc>
                <a:tc>
                  <a:txBody>
                    <a:bodyPr/>
                    <a:lstStyle/>
                    <a:p>
                      <a:pPr lvl="0">
                        <a:buNone/>
                      </a:pPr>
                      <a:r>
                        <a:rPr lang="en-IN" sz="1800" b="0" i="0" u="none" strike="noStrike" noProof="0">
                          <a:solidFill>
                            <a:schemeClr val="dk1"/>
                          </a:solidFill>
                          <a:latin typeface="Corbel" panose="020B0503020204020204" pitchFamily="34" charset="0"/>
                        </a:rPr>
                        <a:t>No. of reviews, First review, last review, Rating, Review Scores   </a:t>
                      </a:r>
                      <a:endParaRPr lang="en-US" sz="1800">
                        <a:latin typeface="Corbel" panose="020B0503020204020204" pitchFamily="34" charset="0"/>
                      </a:endParaRPr>
                    </a:p>
                  </a:txBody>
                  <a:tcPr/>
                </a:tc>
                <a:extLst>
                  <a:ext uri="{0D108BD9-81ED-4DB2-BD59-A6C34878D82A}">
                    <a16:rowId xmlns:a16="http://schemas.microsoft.com/office/drawing/2014/main" val="3388162112"/>
                  </a:ext>
                </a:extLst>
              </a:tr>
            </a:tbl>
          </a:graphicData>
        </a:graphic>
      </p:graphicFrame>
      <p:sp>
        <p:nvSpPr>
          <p:cNvPr id="5"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7" name="Slide Number Placeholder 6">
            <a:extLst>
              <a:ext uri="{FF2B5EF4-FFF2-40B4-BE49-F238E27FC236}">
                <a16:creationId xmlns:a16="http://schemas.microsoft.com/office/drawing/2014/main" id="{076EC620-2F9E-88FA-1484-FCFA1356EC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spTree>
    <p:extLst>
      <p:ext uri="{BB962C8B-B14F-4D97-AF65-F5344CB8AC3E}">
        <p14:creationId xmlns:p14="http://schemas.microsoft.com/office/powerpoint/2010/main" val="3761274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4"/>
          <p:cNvPicPr preferRelativeResize="0">
            <a:picLocks noGrp="1"/>
          </p:cNvPicPr>
          <p:nvPr>
            <p:ph type="pic" idx="2"/>
          </p:nvPr>
        </p:nvPicPr>
        <p:blipFill rotWithShape="1">
          <a:blip r:embed="rId3">
            <a:alphaModFix/>
          </a:blip>
          <a:srcRect t="16713" b="16712"/>
          <a:stretch/>
        </p:blipFill>
        <p:spPr>
          <a:xfrm>
            <a:off x="1108158" y="2496911"/>
            <a:ext cx="1137426" cy="1137426"/>
          </a:xfrm>
          <a:prstGeom prst="rect">
            <a:avLst/>
          </a:prstGeom>
          <a:noFill/>
          <a:ln>
            <a:noFill/>
          </a:ln>
        </p:spPr>
      </p:pic>
      <p:pic>
        <p:nvPicPr>
          <p:cNvPr id="398" name="Google Shape;398;p54"/>
          <p:cNvPicPr preferRelativeResize="0">
            <a:picLocks noGrp="1"/>
          </p:cNvPicPr>
          <p:nvPr>
            <p:ph type="pic" idx="3"/>
          </p:nvPr>
        </p:nvPicPr>
        <p:blipFill rotWithShape="1">
          <a:blip r:embed="rId4">
            <a:alphaModFix/>
          </a:blip>
          <a:srcRect t="16667" b="16666"/>
          <a:stretch/>
        </p:blipFill>
        <p:spPr>
          <a:xfrm>
            <a:off x="4630002" y="2496911"/>
            <a:ext cx="1137426" cy="1137426"/>
          </a:xfrm>
          <a:prstGeom prst="rect">
            <a:avLst/>
          </a:prstGeom>
          <a:noFill/>
          <a:ln>
            <a:noFill/>
          </a:ln>
        </p:spPr>
      </p:pic>
      <p:pic>
        <p:nvPicPr>
          <p:cNvPr id="399" name="Google Shape;399;p54"/>
          <p:cNvPicPr preferRelativeResize="0">
            <a:picLocks noGrp="1"/>
          </p:cNvPicPr>
          <p:nvPr>
            <p:ph type="pic" idx="4"/>
          </p:nvPr>
        </p:nvPicPr>
        <p:blipFill rotWithShape="1">
          <a:blip r:embed="rId5">
            <a:alphaModFix/>
          </a:blip>
          <a:srcRect l="16579" r="16579"/>
          <a:stretch/>
        </p:blipFill>
        <p:spPr>
          <a:xfrm>
            <a:off x="8151845" y="2496911"/>
            <a:ext cx="1137426" cy="1137426"/>
          </a:xfrm>
          <a:prstGeom prst="rect">
            <a:avLst/>
          </a:prstGeom>
          <a:noFill/>
          <a:ln>
            <a:noFill/>
          </a:ln>
        </p:spPr>
      </p:pic>
      <p:pic>
        <p:nvPicPr>
          <p:cNvPr id="400" name="Google Shape;400;p54"/>
          <p:cNvPicPr preferRelativeResize="0">
            <a:picLocks noGrp="1"/>
          </p:cNvPicPr>
          <p:nvPr>
            <p:ph type="pic" idx="5"/>
          </p:nvPr>
        </p:nvPicPr>
        <p:blipFill rotWithShape="1">
          <a:blip r:embed="rId6">
            <a:alphaModFix amt="35000"/>
          </a:blip>
          <a:srcRect l="26712" r="26712"/>
          <a:stretch/>
        </p:blipFill>
        <p:spPr>
          <a:xfrm>
            <a:off x="8814038" y="-2"/>
            <a:ext cx="3367314" cy="4818744"/>
          </a:xfrm>
          <a:prstGeom prst="rect">
            <a:avLst/>
          </a:prstGeom>
          <a:noFill/>
          <a:ln>
            <a:noFill/>
          </a:ln>
        </p:spPr>
      </p:pic>
      <p:sp>
        <p:nvSpPr>
          <p:cNvPr id="401" name="Google Shape;40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Corbel" panose="020B0503020204020204" pitchFamily="34" charset="0"/>
              </a:rPr>
              <a:pPr marL="0" lvl="0" indent="0" algn="r" rtl="0">
                <a:spcBef>
                  <a:spcPts val="0"/>
                </a:spcBef>
                <a:spcAft>
                  <a:spcPts val="0"/>
                </a:spcAft>
                <a:buNone/>
              </a:pPr>
              <a:t>7</a:t>
            </a:fld>
            <a:endParaRPr lang="en-US">
              <a:latin typeface="Corbel" panose="020B0503020204020204" pitchFamily="34" charset="0"/>
            </a:endParaRPr>
          </a:p>
        </p:txBody>
      </p:sp>
      <p:sp>
        <p:nvSpPr>
          <p:cNvPr id="402" name="Google Shape;402;p54"/>
          <p:cNvSpPr txBox="1">
            <a:spLocks noGrp="1"/>
          </p:cNvSpPr>
          <p:nvPr>
            <p:ph type="title"/>
          </p:nvPr>
        </p:nvSpPr>
        <p:spPr>
          <a:xfrm>
            <a:off x="1142886" y="597980"/>
            <a:ext cx="10214484" cy="7487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800"/>
              <a:buFont typeface="Arial"/>
              <a:buNone/>
            </a:pPr>
            <a:r>
              <a:rPr lang="en-IN" sz="4400">
                <a:latin typeface="Corbel"/>
              </a:rPr>
              <a:t>Data Description</a:t>
            </a:r>
            <a:endParaRPr lang="en-US" sz="4400">
              <a:latin typeface="Corbel"/>
            </a:endParaRPr>
          </a:p>
        </p:txBody>
      </p:sp>
      <p:sp>
        <p:nvSpPr>
          <p:cNvPr id="403" name="Google Shape;403;p54"/>
          <p:cNvSpPr/>
          <p:nvPr/>
        </p:nvSpPr>
        <p:spPr>
          <a:xfrm>
            <a:off x="920918" y="2334440"/>
            <a:ext cx="3306477" cy="3477340"/>
          </a:xfrm>
          <a:prstGeom prst="roundRect">
            <a:avLst>
              <a:gd name="adj" fmla="val 269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a:solidFill>
                <a:schemeClr val="lt1"/>
              </a:solidFill>
              <a:latin typeface="Corbel" panose="020B0503020204020204" pitchFamily="34" charset="0"/>
              <a:sym typeface="Arial"/>
            </a:endParaRPr>
          </a:p>
        </p:txBody>
      </p:sp>
      <p:sp>
        <p:nvSpPr>
          <p:cNvPr id="404" name="Google Shape;404;p54"/>
          <p:cNvSpPr txBox="1"/>
          <p:nvPr/>
        </p:nvSpPr>
        <p:spPr>
          <a:xfrm>
            <a:off x="1058818" y="2719222"/>
            <a:ext cx="23670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3F3F3F"/>
                </a:solidFill>
                <a:latin typeface="Corbel" panose="020B0503020204020204" pitchFamily="34" charset="0"/>
                <a:sym typeface="Arial"/>
              </a:rPr>
              <a:t>Data Grain</a:t>
            </a:r>
            <a:endParaRPr lang="en-US">
              <a:latin typeface="Corbel" panose="020B0503020204020204" pitchFamily="34" charset="0"/>
            </a:endParaRPr>
          </a:p>
        </p:txBody>
      </p:sp>
      <p:sp>
        <p:nvSpPr>
          <p:cNvPr id="405" name="Google Shape;405;p54"/>
          <p:cNvSpPr txBox="1"/>
          <p:nvPr/>
        </p:nvSpPr>
        <p:spPr>
          <a:xfrm>
            <a:off x="1049991" y="3104897"/>
            <a:ext cx="3046800"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tx1"/>
                </a:solidFill>
                <a:latin typeface="Corbel" panose="020B0503020204020204" pitchFamily="34" charset="0"/>
              </a:rPr>
              <a:t>One row per listing per year captures the annual performance metrics of an individual Airbnb listing</a:t>
            </a:r>
            <a:endParaRPr lang="en-US" sz="1600">
              <a:solidFill>
                <a:schemeClr val="tx1"/>
              </a:solidFill>
              <a:latin typeface="Corbel" panose="020B0503020204020204" pitchFamily="34" charset="0"/>
            </a:endParaRPr>
          </a:p>
        </p:txBody>
      </p:sp>
      <p:sp>
        <p:nvSpPr>
          <p:cNvPr id="406" name="Google Shape;406;p54"/>
          <p:cNvSpPr/>
          <p:nvPr/>
        </p:nvSpPr>
        <p:spPr>
          <a:xfrm>
            <a:off x="4442762" y="2334440"/>
            <a:ext cx="3306477" cy="3477340"/>
          </a:xfrm>
          <a:prstGeom prst="roundRect">
            <a:avLst>
              <a:gd name="adj" fmla="val 269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r>
              <a:rPr lang="en-US" sz="1600">
                <a:solidFill>
                  <a:schemeClr val="dk1"/>
                </a:solidFill>
                <a:latin typeface="Corbel" panose="020B0503020204020204" pitchFamily="34" charset="0"/>
                <a:ea typeface="Calibri"/>
                <a:cs typeface="Calibri"/>
              </a:rPr>
              <a:t>ID, Year, Host ID, City, </a:t>
            </a:r>
            <a:r>
              <a:rPr lang="en-US" sz="1600">
                <a:solidFill>
                  <a:schemeClr val="dk1"/>
                </a:solidFill>
                <a:latin typeface="Corbel" panose="020B0503020204020204" pitchFamily="34" charset="0"/>
                <a:ea typeface="Calibri"/>
                <a:cs typeface="Calibri"/>
                <a:sym typeface="Arial"/>
              </a:rPr>
              <a:t>Price, </a:t>
            </a:r>
            <a:r>
              <a:rPr lang="en-US" sz="1600">
                <a:solidFill>
                  <a:schemeClr val="dk1"/>
                </a:solidFill>
                <a:latin typeface="Corbel" panose="020B0503020204020204" pitchFamily="34" charset="0"/>
                <a:ea typeface="Calibri"/>
                <a:cs typeface="Calibri"/>
              </a:rPr>
              <a:t>Cleaning </a:t>
            </a:r>
            <a:r>
              <a:rPr lang="en-US" sz="1600">
                <a:solidFill>
                  <a:schemeClr val="dk1"/>
                </a:solidFill>
                <a:latin typeface="Corbel" panose="020B0503020204020204" pitchFamily="34" charset="0"/>
                <a:ea typeface="Calibri"/>
                <a:cs typeface="Calibri"/>
                <a:sym typeface="Arial"/>
              </a:rPr>
              <a:t>Fee, </a:t>
            </a:r>
            <a:r>
              <a:rPr lang="en-US" sz="1600">
                <a:latin typeface="Corbel" panose="020B0503020204020204" pitchFamily="34" charset="0"/>
                <a:ea typeface="Calibri"/>
                <a:cs typeface="Calibri"/>
              </a:rPr>
              <a:t>Revenue, Number </a:t>
            </a:r>
            <a:r>
              <a:rPr lang="en-US" sz="1600" b="0" i="0">
                <a:latin typeface="Corbel" panose="020B0503020204020204" pitchFamily="34" charset="0"/>
                <a:ea typeface="Calibri"/>
                <a:cs typeface="Calibri"/>
                <a:sym typeface="Arial"/>
              </a:rPr>
              <a:t>of </a:t>
            </a:r>
            <a:r>
              <a:rPr lang="en-US" sz="1600">
                <a:latin typeface="Corbel" panose="020B0503020204020204" pitchFamily="34" charset="0"/>
                <a:ea typeface="Calibri"/>
                <a:cs typeface="Calibri"/>
              </a:rPr>
              <a:t>Bookings till Date, Reviews per Month</a:t>
            </a:r>
            <a:r>
              <a:rPr lang="en-US" sz="1600">
                <a:latin typeface="Corbel" panose="020B0503020204020204" pitchFamily="34" charset="0"/>
                <a:ea typeface="Calibri"/>
                <a:cs typeface="Calibri"/>
                <a:sym typeface="Arial"/>
              </a:rPr>
              <a:t>, </a:t>
            </a:r>
            <a:r>
              <a:rPr lang="en-US" sz="1600">
                <a:latin typeface="Corbel" panose="020B0503020204020204" pitchFamily="34" charset="0"/>
                <a:ea typeface="Calibri"/>
                <a:cs typeface="Calibri"/>
              </a:rPr>
              <a:t>Host Response Time Quantified</a:t>
            </a:r>
            <a:r>
              <a:rPr lang="en-US" sz="1600" b="0" i="0">
                <a:latin typeface="Corbel" panose="020B0503020204020204" pitchFamily="34" charset="0"/>
                <a:ea typeface="Calibri"/>
                <a:cs typeface="Calibri"/>
                <a:sym typeface="Arial"/>
              </a:rPr>
              <a:t>,</a:t>
            </a:r>
            <a:r>
              <a:rPr lang="en-US" sz="1600">
                <a:latin typeface="Corbel" panose="020B0503020204020204" pitchFamily="34" charset="0"/>
                <a:ea typeface="Calibri"/>
                <a:cs typeface="Calibri"/>
                <a:sym typeface="Arial"/>
              </a:rPr>
              <a:t> Number of </a:t>
            </a:r>
            <a:r>
              <a:rPr lang="en-US" sz="1600">
                <a:latin typeface="Corbel" panose="020B0503020204020204" pitchFamily="34" charset="0"/>
                <a:ea typeface="Calibri"/>
                <a:cs typeface="Calibri"/>
              </a:rPr>
              <a:t>Reviews, </a:t>
            </a:r>
            <a:r>
              <a:rPr lang="en-US" sz="1600">
                <a:latin typeface="Corbel" panose="020B0503020204020204" pitchFamily="34" charset="0"/>
                <a:ea typeface="Calibri"/>
                <a:cs typeface="Calibri"/>
                <a:sym typeface="Arial"/>
              </a:rPr>
              <a:t>Guests</a:t>
            </a:r>
            <a:r>
              <a:rPr lang="en-US" sz="1600">
                <a:latin typeface="Corbel" panose="020B0503020204020204" pitchFamily="34" charset="0"/>
                <a:ea typeface="Calibri"/>
                <a:cs typeface="Calibri"/>
              </a:rPr>
              <a:t> Included</a:t>
            </a:r>
            <a:r>
              <a:rPr lang="en-US" sz="1600">
                <a:latin typeface="Corbel" panose="020B0503020204020204" pitchFamily="34" charset="0"/>
                <a:ea typeface="Calibri"/>
                <a:cs typeface="Calibri"/>
                <a:sym typeface="Arial"/>
              </a:rPr>
              <a:t>, </a:t>
            </a:r>
            <a:r>
              <a:rPr lang="en-US" sz="1600">
                <a:latin typeface="Corbel" panose="020B0503020204020204" pitchFamily="34" charset="0"/>
                <a:ea typeface="Calibri"/>
                <a:cs typeface="Calibri"/>
              </a:rPr>
              <a:t>Minimum Nights</a:t>
            </a:r>
            <a:r>
              <a:rPr lang="en-US" sz="1600">
                <a:latin typeface="Corbel" panose="020B0503020204020204" pitchFamily="34" charset="0"/>
                <a:ea typeface="Calibri"/>
                <a:cs typeface="Calibri"/>
                <a:sym typeface="Arial"/>
              </a:rPr>
              <a:t>, Security </a:t>
            </a:r>
            <a:r>
              <a:rPr lang="en-US" sz="1600">
                <a:latin typeface="Corbel" panose="020B0503020204020204" pitchFamily="34" charset="0"/>
                <a:ea typeface="Calibri"/>
                <a:cs typeface="Calibri"/>
              </a:rPr>
              <a:t>Deposits, and more</a:t>
            </a:r>
            <a:endParaRPr lang="en-US" sz="1600">
              <a:solidFill>
                <a:schemeClr val="dk1"/>
              </a:solidFill>
              <a:latin typeface="Corbel" panose="020B0503020204020204" pitchFamily="34" charset="0"/>
              <a:ea typeface="Calibri"/>
              <a:cs typeface="Calibri"/>
            </a:endParaRPr>
          </a:p>
        </p:txBody>
      </p:sp>
      <p:sp>
        <p:nvSpPr>
          <p:cNvPr id="407" name="Google Shape;407;p54"/>
          <p:cNvSpPr txBox="1"/>
          <p:nvPr/>
        </p:nvSpPr>
        <p:spPr>
          <a:xfrm>
            <a:off x="4531753" y="2674398"/>
            <a:ext cx="20101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3F3F3F"/>
                </a:solidFill>
                <a:latin typeface="Corbel" panose="020B0503020204020204" pitchFamily="34" charset="0"/>
                <a:sym typeface="Arial"/>
              </a:rPr>
              <a:t>Facts</a:t>
            </a:r>
          </a:p>
        </p:txBody>
      </p:sp>
      <p:sp>
        <p:nvSpPr>
          <p:cNvPr id="408" name="Google Shape;408;p54"/>
          <p:cNvSpPr/>
          <p:nvPr/>
        </p:nvSpPr>
        <p:spPr>
          <a:xfrm>
            <a:off x="7964605" y="2334440"/>
            <a:ext cx="3306477" cy="3477340"/>
          </a:xfrm>
          <a:prstGeom prst="roundRect">
            <a:avLst>
              <a:gd name="adj" fmla="val 269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a:solidFill>
                <a:schemeClr val="lt1"/>
              </a:solidFill>
              <a:latin typeface="Corbel" panose="020B0503020204020204" pitchFamily="34" charset="0"/>
              <a:sym typeface="Arial"/>
            </a:endParaRPr>
          </a:p>
        </p:txBody>
      </p:sp>
      <p:sp>
        <p:nvSpPr>
          <p:cNvPr id="409" name="Google Shape;409;p54"/>
          <p:cNvSpPr txBox="1"/>
          <p:nvPr/>
        </p:nvSpPr>
        <p:spPr>
          <a:xfrm>
            <a:off x="8121807" y="2698589"/>
            <a:ext cx="21621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3F3F3F"/>
                </a:solidFill>
                <a:latin typeface="Corbel" panose="020B0503020204020204" pitchFamily="34" charset="0"/>
                <a:sym typeface="Arial"/>
              </a:rPr>
              <a:t>Dimension</a:t>
            </a:r>
            <a:endParaRPr lang="en-US">
              <a:latin typeface="Corbel" panose="020B0503020204020204" pitchFamily="34" charset="0"/>
            </a:endParaRPr>
          </a:p>
        </p:txBody>
      </p:sp>
      <p:sp>
        <p:nvSpPr>
          <p:cNvPr id="410" name="Google Shape;410;p54"/>
          <p:cNvSpPr txBox="1"/>
          <p:nvPr/>
        </p:nvSpPr>
        <p:spPr>
          <a:xfrm>
            <a:off x="8121807" y="3247864"/>
            <a:ext cx="2931900" cy="1046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Char char="•"/>
            </a:pPr>
            <a:r>
              <a:rPr lang="en-IN" sz="1600">
                <a:solidFill>
                  <a:schemeClr val="dk1"/>
                </a:solidFill>
                <a:latin typeface="Corbel" panose="020B0503020204020204" pitchFamily="34" charset="0"/>
              </a:rPr>
              <a:t>Listing Dimension</a:t>
            </a:r>
          </a:p>
          <a:p>
            <a:pPr marL="285750" marR="0" lvl="0" indent="-285750" algn="l" rtl="0">
              <a:spcBef>
                <a:spcPts val="0"/>
              </a:spcBef>
              <a:spcAft>
                <a:spcPts val="0"/>
              </a:spcAft>
              <a:buClr>
                <a:schemeClr val="dk1"/>
              </a:buClr>
              <a:buSzPts val="1800"/>
              <a:buChar char="•"/>
            </a:pPr>
            <a:r>
              <a:rPr lang="en-IN" sz="1600">
                <a:solidFill>
                  <a:schemeClr val="dk1"/>
                </a:solidFill>
                <a:latin typeface="Corbel" panose="020B0503020204020204" pitchFamily="34" charset="0"/>
              </a:rPr>
              <a:t>Host Dimension</a:t>
            </a:r>
          </a:p>
          <a:p>
            <a:pPr marL="285750" marR="0" lvl="0" indent="-285750" algn="l" rtl="0">
              <a:spcBef>
                <a:spcPts val="0"/>
              </a:spcBef>
              <a:spcAft>
                <a:spcPts val="0"/>
              </a:spcAft>
              <a:buClr>
                <a:schemeClr val="dk1"/>
              </a:buClr>
              <a:buSzPts val="1800"/>
              <a:buFont typeface="Arial"/>
              <a:buChar char="•"/>
            </a:pPr>
            <a:r>
              <a:rPr lang="en-IN" sz="1600">
                <a:solidFill>
                  <a:schemeClr val="dk1"/>
                </a:solidFill>
                <a:latin typeface="Corbel" panose="020B0503020204020204" pitchFamily="34" charset="0"/>
              </a:rPr>
              <a:t>Location Dimension</a:t>
            </a:r>
            <a:br>
              <a:rPr lang="en-IN" sz="1800">
                <a:latin typeface="Corbel" panose="020B0503020204020204" pitchFamily="34" charset="0"/>
              </a:rPr>
            </a:br>
            <a:endParaRPr lang="en-US" sz="1400">
              <a:solidFill>
                <a:srgbClr val="3F3F3F"/>
              </a:solidFill>
              <a:latin typeface="Corbel" panose="020B0503020204020204" pitchFamily="34" charset="0"/>
              <a:sym typeface="Arial"/>
            </a:endParaRPr>
          </a:p>
        </p:txBody>
      </p:sp>
      <p:sp>
        <p:nvSpPr>
          <p:cNvPr id="2"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Corbel" panose="020B0503020204020204" pitchFamily="34" charset="0"/>
              </a:rPr>
              <a:pPr marL="0" lvl="0" indent="0" algn="r" rtl="0">
                <a:spcBef>
                  <a:spcPts val="0"/>
                </a:spcBef>
                <a:spcAft>
                  <a:spcPts val="0"/>
                </a:spcAft>
                <a:buNone/>
              </a:pPr>
              <a:t>8</a:t>
            </a:fld>
            <a:endParaRPr lang="en-US">
              <a:latin typeface="Corbel" panose="020B0503020204020204" pitchFamily="34" charset="0"/>
            </a:endParaRPr>
          </a:p>
        </p:txBody>
      </p:sp>
      <p:sp>
        <p:nvSpPr>
          <p:cNvPr id="379" name="Google Shape;379;p53"/>
          <p:cNvSpPr txBox="1"/>
          <p:nvPr/>
        </p:nvSpPr>
        <p:spPr>
          <a:xfrm>
            <a:off x="1088788" y="661911"/>
            <a:ext cx="26793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a:latin typeface="Corbel" panose="020B0503020204020204" pitchFamily="34" charset="0"/>
            </a:endParaRPr>
          </a:p>
        </p:txBody>
      </p:sp>
      <p:grpSp>
        <p:nvGrpSpPr>
          <p:cNvPr id="381" name="Google Shape;381;p53"/>
          <p:cNvGrpSpPr/>
          <p:nvPr/>
        </p:nvGrpSpPr>
        <p:grpSpPr>
          <a:xfrm>
            <a:off x="347509" y="-163707"/>
            <a:ext cx="11008505" cy="2328373"/>
            <a:chOff x="3150627" y="413161"/>
            <a:chExt cx="6287700" cy="1969858"/>
          </a:xfrm>
        </p:grpSpPr>
        <p:sp>
          <p:nvSpPr>
            <p:cNvPr id="382" name="Google Shape;382;p53"/>
            <p:cNvSpPr/>
            <p:nvPr/>
          </p:nvSpPr>
          <p:spPr>
            <a:xfrm>
              <a:off x="6284954" y="1925526"/>
              <a:ext cx="713186" cy="457493"/>
            </a:xfrm>
            <a:custGeom>
              <a:avLst/>
              <a:gdLst/>
              <a:ahLst/>
              <a:cxnLst/>
              <a:rect l="l" t="t" r="r" b="b"/>
              <a:pathLst>
                <a:path w="143" h="104" extrusionOk="0">
                  <a:moveTo>
                    <a:pt x="84" y="11"/>
                  </a:moveTo>
                  <a:cubicBezTo>
                    <a:pt x="86" y="11"/>
                    <a:pt x="88" y="11"/>
                    <a:pt x="91" y="11"/>
                  </a:cubicBezTo>
                  <a:cubicBezTo>
                    <a:pt x="92" y="11"/>
                    <a:pt x="92" y="11"/>
                    <a:pt x="92" y="10"/>
                  </a:cubicBezTo>
                  <a:cubicBezTo>
                    <a:pt x="92" y="9"/>
                    <a:pt x="92" y="8"/>
                    <a:pt x="92" y="8"/>
                  </a:cubicBezTo>
                  <a:cubicBezTo>
                    <a:pt x="92" y="6"/>
                    <a:pt x="92" y="5"/>
                    <a:pt x="90" y="6"/>
                  </a:cubicBezTo>
                  <a:cubicBezTo>
                    <a:pt x="86" y="6"/>
                    <a:pt x="82" y="6"/>
                    <a:pt x="78" y="6"/>
                  </a:cubicBezTo>
                  <a:cubicBezTo>
                    <a:pt x="76" y="6"/>
                    <a:pt x="76" y="6"/>
                    <a:pt x="76" y="7"/>
                  </a:cubicBezTo>
                  <a:cubicBezTo>
                    <a:pt x="76" y="8"/>
                    <a:pt x="76" y="9"/>
                    <a:pt x="76" y="10"/>
                  </a:cubicBezTo>
                  <a:cubicBezTo>
                    <a:pt x="76" y="11"/>
                    <a:pt x="76" y="11"/>
                    <a:pt x="77" y="11"/>
                  </a:cubicBezTo>
                  <a:cubicBezTo>
                    <a:pt x="79" y="11"/>
                    <a:pt x="82" y="11"/>
                    <a:pt x="84" y="11"/>
                  </a:cubicBezTo>
                  <a:close/>
                  <a:moveTo>
                    <a:pt x="1" y="80"/>
                  </a:moveTo>
                  <a:cubicBezTo>
                    <a:pt x="1" y="80"/>
                    <a:pt x="1" y="80"/>
                    <a:pt x="1" y="80"/>
                  </a:cubicBezTo>
                  <a:cubicBezTo>
                    <a:pt x="16" y="80"/>
                    <a:pt x="16" y="80"/>
                    <a:pt x="16" y="80"/>
                  </a:cubicBezTo>
                  <a:cubicBezTo>
                    <a:pt x="17" y="80"/>
                    <a:pt x="18" y="80"/>
                    <a:pt x="18" y="81"/>
                  </a:cubicBezTo>
                  <a:cubicBezTo>
                    <a:pt x="33" y="102"/>
                    <a:pt x="33" y="102"/>
                    <a:pt x="33" y="102"/>
                  </a:cubicBezTo>
                  <a:cubicBezTo>
                    <a:pt x="33" y="103"/>
                    <a:pt x="33" y="103"/>
                    <a:pt x="33" y="103"/>
                  </a:cubicBezTo>
                  <a:cubicBezTo>
                    <a:pt x="17" y="103"/>
                    <a:pt x="17" y="103"/>
                    <a:pt x="17" y="103"/>
                  </a:cubicBezTo>
                  <a:cubicBezTo>
                    <a:pt x="16" y="103"/>
                    <a:pt x="16" y="103"/>
                    <a:pt x="15" y="102"/>
                  </a:cubicBezTo>
                  <a:cubicBezTo>
                    <a:pt x="1" y="81"/>
                    <a:pt x="1" y="81"/>
                    <a:pt x="1" y="81"/>
                  </a:cubicBezTo>
                  <a:cubicBezTo>
                    <a:pt x="0" y="80"/>
                    <a:pt x="0" y="80"/>
                    <a:pt x="1" y="80"/>
                  </a:cubicBezTo>
                  <a:close/>
                  <a:moveTo>
                    <a:pt x="142" y="73"/>
                  </a:moveTo>
                  <a:cubicBezTo>
                    <a:pt x="142" y="73"/>
                    <a:pt x="142" y="73"/>
                    <a:pt x="142" y="73"/>
                  </a:cubicBezTo>
                  <a:cubicBezTo>
                    <a:pt x="141" y="71"/>
                    <a:pt x="138" y="70"/>
                    <a:pt x="134" y="70"/>
                  </a:cubicBezTo>
                  <a:cubicBezTo>
                    <a:pt x="133" y="70"/>
                    <a:pt x="132" y="71"/>
                    <a:pt x="131" y="71"/>
                  </a:cubicBezTo>
                  <a:cubicBezTo>
                    <a:pt x="126" y="73"/>
                    <a:pt x="102" y="81"/>
                    <a:pt x="102" y="81"/>
                  </a:cubicBezTo>
                  <a:cubicBezTo>
                    <a:pt x="101" y="81"/>
                    <a:pt x="101" y="81"/>
                    <a:pt x="101" y="81"/>
                  </a:cubicBezTo>
                  <a:cubicBezTo>
                    <a:pt x="102" y="81"/>
                    <a:pt x="102" y="81"/>
                    <a:pt x="102" y="81"/>
                  </a:cubicBezTo>
                  <a:cubicBezTo>
                    <a:pt x="105" y="84"/>
                    <a:pt x="106" y="86"/>
                    <a:pt x="105" y="88"/>
                  </a:cubicBezTo>
                  <a:cubicBezTo>
                    <a:pt x="105" y="91"/>
                    <a:pt x="101" y="93"/>
                    <a:pt x="94" y="93"/>
                  </a:cubicBezTo>
                  <a:cubicBezTo>
                    <a:pt x="88" y="94"/>
                    <a:pt x="81" y="93"/>
                    <a:pt x="73" y="91"/>
                  </a:cubicBezTo>
                  <a:cubicBezTo>
                    <a:pt x="74" y="91"/>
                    <a:pt x="75" y="91"/>
                    <a:pt x="76" y="91"/>
                  </a:cubicBezTo>
                  <a:cubicBezTo>
                    <a:pt x="82" y="91"/>
                    <a:pt x="88" y="91"/>
                    <a:pt x="92" y="91"/>
                  </a:cubicBezTo>
                  <a:cubicBezTo>
                    <a:pt x="99" y="91"/>
                    <a:pt x="102" y="89"/>
                    <a:pt x="103" y="86"/>
                  </a:cubicBezTo>
                  <a:cubicBezTo>
                    <a:pt x="103" y="85"/>
                    <a:pt x="102" y="84"/>
                    <a:pt x="100" y="83"/>
                  </a:cubicBezTo>
                  <a:cubicBezTo>
                    <a:pt x="97" y="81"/>
                    <a:pt x="92" y="80"/>
                    <a:pt x="86" y="79"/>
                  </a:cubicBezTo>
                  <a:cubicBezTo>
                    <a:pt x="83" y="79"/>
                    <a:pt x="79" y="79"/>
                    <a:pt x="77" y="78"/>
                  </a:cubicBezTo>
                  <a:cubicBezTo>
                    <a:pt x="69" y="76"/>
                    <a:pt x="60" y="74"/>
                    <a:pt x="50" y="74"/>
                  </a:cubicBezTo>
                  <a:cubicBezTo>
                    <a:pt x="49" y="74"/>
                    <a:pt x="47" y="75"/>
                    <a:pt x="46" y="75"/>
                  </a:cubicBezTo>
                  <a:cubicBezTo>
                    <a:pt x="38" y="76"/>
                    <a:pt x="31" y="78"/>
                    <a:pt x="23" y="80"/>
                  </a:cubicBezTo>
                  <a:cubicBezTo>
                    <a:pt x="22" y="80"/>
                    <a:pt x="22" y="80"/>
                    <a:pt x="22" y="80"/>
                  </a:cubicBezTo>
                  <a:cubicBezTo>
                    <a:pt x="34" y="97"/>
                    <a:pt x="34" y="97"/>
                    <a:pt x="34" y="97"/>
                  </a:cubicBezTo>
                  <a:cubicBezTo>
                    <a:pt x="35" y="96"/>
                    <a:pt x="38" y="96"/>
                    <a:pt x="40" y="96"/>
                  </a:cubicBezTo>
                  <a:cubicBezTo>
                    <a:pt x="43" y="95"/>
                    <a:pt x="45" y="96"/>
                    <a:pt x="48" y="96"/>
                  </a:cubicBezTo>
                  <a:cubicBezTo>
                    <a:pt x="50" y="96"/>
                    <a:pt x="59" y="98"/>
                    <a:pt x="66" y="100"/>
                  </a:cubicBezTo>
                  <a:cubicBezTo>
                    <a:pt x="74" y="102"/>
                    <a:pt x="82" y="103"/>
                    <a:pt x="85" y="103"/>
                  </a:cubicBezTo>
                  <a:cubicBezTo>
                    <a:pt x="86" y="104"/>
                    <a:pt x="88" y="104"/>
                    <a:pt x="90" y="103"/>
                  </a:cubicBezTo>
                  <a:cubicBezTo>
                    <a:pt x="93" y="103"/>
                    <a:pt x="97" y="101"/>
                    <a:pt x="101" y="99"/>
                  </a:cubicBezTo>
                  <a:cubicBezTo>
                    <a:pt x="102" y="98"/>
                    <a:pt x="104" y="98"/>
                    <a:pt x="105" y="97"/>
                  </a:cubicBezTo>
                  <a:cubicBezTo>
                    <a:pt x="139" y="79"/>
                    <a:pt x="139" y="79"/>
                    <a:pt x="139" y="79"/>
                  </a:cubicBezTo>
                  <a:cubicBezTo>
                    <a:pt x="143" y="76"/>
                    <a:pt x="143" y="74"/>
                    <a:pt x="142" y="73"/>
                  </a:cubicBezTo>
                  <a:close/>
                  <a:moveTo>
                    <a:pt x="82" y="46"/>
                  </a:moveTo>
                  <a:cubicBezTo>
                    <a:pt x="82" y="46"/>
                    <a:pt x="82" y="46"/>
                    <a:pt x="82" y="46"/>
                  </a:cubicBezTo>
                  <a:cubicBezTo>
                    <a:pt x="82" y="40"/>
                    <a:pt x="82" y="40"/>
                    <a:pt x="82" y="40"/>
                  </a:cubicBezTo>
                  <a:cubicBezTo>
                    <a:pt x="76" y="40"/>
                    <a:pt x="76" y="40"/>
                    <a:pt x="76" y="40"/>
                  </a:cubicBezTo>
                  <a:cubicBezTo>
                    <a:pt x="76" y="35"/>
                    <a:pt x="76" y="35"/>
                    <a:pt x="76" y="35"/>
                  </a:cubicBezTo>
                  <a:cubicBezTo>
                    <a:pt x="82" y="35"/>
                    <a:pt x="82" y="35"/>
                    <a:pt x="82" y="35"/>
                  </a:cubicBezTo>
                  <a:cubicBezTo>
                    <a:pt x="82" y="29"/>
                    <a:pt x="82" y="29"/>
                    <a:pt x="82" y="29"/>
                  </a:cubicBezTo>
                  <a:cubicBezTo>
                    <a:pt x="86" y="29"/>
                    <a:pt x="86" y="29"/>
                    <a:pt x="86" y="29"/>
                  </a:cubicBezTo>
                  <a:cubicBezTo>
                    <a:pt x="86" y="35"/>
                    <a:pt x="86" y="35"/>
                    <a:pt x="86" y="35"/>
                  </a:cubicBezTo>
                  <a:cubicBezTo>
                    <a:pt x="92" y="35"/>
                    <a:pt x="92" y="35"/>
                    <a:pt x="92" y="35"/>
                  </a:cubicBezTo>
                  <a:cubicBezTo>
                    <a:pt x="92" y="40"/>
                    <a:pt x="92" y="40"/>
                    <a:pt x="92" y="40"/>
                  </a:cubicBezTo>
                  <a:cubicBezTo>
                    <a:pt x="86" y="40"/>
                    <a:pt x="86" y="40"/>
                    <a:pt x="86" y="40"/>
                  </a:cubicBezTo>
                  <a:cubicBezTo>
                    <a:pt x="86" y="46"/>
                    <a:pt x="86" y="46"/>
                    <a:pt x="86" y="46"/>
                  </a:cubicBezTo>
                  <a:lnTo>
                    <a:pt x="82" y="46"/>
                  </a:lnTo>
                  <a:close/>
                  <a:moveTo>
                    <a:pt x="84" y="63"/>
                  </a:moveTo>
                  <a:cubicBezTo>
                    <a:pt x="84" y="63"/>
                    <a:pt x="84" y="63"/>
                    <a:pt x="84" y="63"/>
                  </a:cubicBezTo>
                  <a:cubicBezTo>
                    <a:pt x="75" y="63"/>
                    <a:pt x="65" y="63"/>
                    <a:pt x="56" y="63"/>
                  </a:cubicBezTo>
                  <a:cubicBezTo>
                    <a:pt x="52" y="63"/>
                    <a:pt x="50" y="61"/>
                    <a:pt x="50" y="57"/>
                  </a:cubicBezTo>
                  <a:cubicBezTo>
                    <a:pt x="49" y="51"/>
                    <a:pt x="50" y="45"/>
                    <a:pt x="49" y="40"/>
                  </a:cubicBezTo>
                  <a:cubicBezTo>
                    <a:pt x="49" y="38"/>
                    <a:pt x="50" y="37"/>
                    <a:pt x="52" y="37"/>
                  </a:cubicBezTo>
                  <a:cubicBezTo>
                    <a:pt x="56" y="37"/>
                    <a:pt x="60" y="37"/>
                    <a:pt x="64" y="37"/>
                  </a:cubicBezTo>
                  <a:cubicBezTo>
                    <a:pt x="66" y="37"/>
                    <a:pt x="66" y="37"/>
                    <a:pt x="66" y="39"/>
                  </a:cubicBezTo>
                  <a:cubicBezTo>
                    <a:pt x="67" y="49"/>
                    <a:pt x="75" y="55"/>
                    <a:pt x="84" y="55"/>
                  </a:cubicBezTo>
                  <a:cubicBezTo>
                    <a:pt x="93" y="55"/>
                    <a:pt x="101" y="49"/>
                    <a:pt x="102" y="39"/>
                  </a:cubicBezTo>
                  <a:cubicBezTo>
                    <a:pt x="102" y="38"/>
                    <a:pt x="102" y="37"/>
                    <a:pt x="104" y="37"/>
                  </a:cubicBezTo>
                  <a:cubicBezTo>
                    <a:pt x="108" y="37"/>
                    <a:pt x="112" y="37"/>
                    <a:pt x="116" y="37"/>
                  </a:cubicBezTo>
                  <a:cubicBezTo>
                    <a:pt x="118" y="37"/>
                    <a:pt x="118" y="38"/>
                    <a:pt x="118" y="39"/>
                  </a:cubicBezTo>
                  <a:cubicBezTo>
                    <a:pt x="118" y="45"/>
                    <a:pt x="118" y="51"/>
                    <a:pt x="118" y="57"/>
                  </a:cubicBezTo>
                  <a:cubicBezTo>
                    <a:pt x="118" y="61"/>
                    <a:pt x="116" y="63"/>
                    <a:pt x="113" y="63"/>
                  </a:cubicBezTo>
                  <a:cubicBezTo>
                    <a:pt x="103" y="63"/>
                    <a:pt x="93" y="63"/>
                    <a:pt x="84" y="63"/>
                  </a:cubicBezTo>
                  <a:close/>
                  <a:moveTo>
                    <a:pt x="106" y="11"/>
                  </a:moveTo>
                  <a:cubicBezTo>
                    <a:pt x="106" y="11"/>
                    <a:pt x="106" y="11"/>
                    <a:pt x="106" y="11"/>
                  </a:cubicBezTo>
                  <a:cubicBezTo>
                    <a:pt x="109" y="11"/>
                    <a:pt x="111" y="11"/>
                    <a:pt x="113" y="11"/>
                  </a:cubicBezTo>
                  <a:cubicBezTo>
                    <a:pt x="116" y="11"/>
                    <a:pt x="118" y="13"/>
                    <a:pt x="118" y="16"/>
                  </a:cubicBezTo>
                  <a:cubicBezTo>
                    <a:pt x="118" y="21"/>
                    <a:pt x="118" y="26"/>
                    <a:pt x="118" y="30"/>
                  </a:cubicBezTo>
                  <a:cubicBezTo>
                    <a:pt x="118" y="31"/>
                    <a:pt x="118" y="32"/>
                    <a:pt x="117" y="32"/>
                  </a:cubicBezTo>
                  <a:cubicBezTo>
                    <a:pt x="112" y="32"/>
                    <a:pt x="107" y="32"/>
                    <a:pt x="102" y="32"/>
                  </a:cubicBezTo>
                  <a:cubicBezTo>
                    <a:pt x="101" y="32"/>
                    <a:pt x="101" y="31"/>
                    <a:pt x="101" y="31"/>
                  </a:cubicBezTo>
                  <a:cubicBezTo>
                    <a:pt x="97" y="23"/>
                    <a:pt x="92" y="20"/>
                    <a:pt x="84" y="20"/>
                  </a:cubicBezTo>
                  <a:cubicBezTo>
                    <a:pt x="76" y="20"/>
                    <a:pt x="71" y="23"/>
                    <a:pt x="67" y="31"/>
                  </a:cubicBezTo>
                  <a:cubicBezTo>
                    <a:pt x="67" y="32"/>
                    <a:pt x="66" y="32"/>
                    <a:pt x="66" y="32"/>
                  </a:cubicBezTo>
                  <a:cubicBezTo>
                    <a:pt x="60" y="32"/>
                    <a:pt x="56" y="32"/>
                    <a:pt x="51" y="32"/>
                  </a:cubicBezTo>
                  <a:cubicBezTo>
                    <a:pt x="50" y="32"/>
                    <a:pt x="49" y="31"/>
                    <a:pt x="49" y="30"/>
                  </a:cubicBezTo>
                  <a:cubicBezTo>
                    <a:pt x="50" y="26"/>
                    <a:pt x="49" y="21"/>
                    <a:pt x="50" y="16"/>
                  </a:cubicBezTo>
                  <a:cubicBezTo>
                    <a:pt x="50" y="13"/>
                    <a:pt x="52" y="11"/>
                    <a:pt x="55" y="11"/>
                  </a:cubicBezTo>
                  <a:cubicBezTo>
                    <a:pt x="59" y="11"/>
                    <a:pt x="64" y="11"/>
                    <a:pt x="68" y="11"/>
                  </a:cubicBezTo>
                  <a:cubicBezTo>
                    <a:pt x="71" y="11"/>
                    <a:pt x="71" y="11"/>
                    <a:pt x="71" y="9"/>
                  </a:cubicBezTo>
                  <a:cubicBezTo>
                    <a:pt x="71" y="7"/>
                    <a:pt x="71" y="6"/>
                    <a:pt x="71" y="5"/>
                  </a:cubicBezTo>
                  <a:cubicBezTo>
                    <a:pt x="71" y="2"/>
                    <a:pt x="73" y="0"/>
                    <a:pt x="76" y="0"/>
                  </a:cubicBezTo>
                  <a:cubicBezTo>
                    <a:pt x="81" y="0"/>
                    <a:pt x="87" y="0"/>
                    <a:pt x="92" y="0"/>
                  </a:cubicBezTo>
                  <a:cubicBezTo>
                    <a:pt x="95" y="0"/>
                    <a:pt x="97" y="2"/>
                    <a:pt x="97" y="5"/>
                  </a:cubicBezTo>
                  <a:cubicBezTo>
                    <a:pt x="97" y="7"/>
                    <a:pt x="96" y="10"/>
                    <a:pt x="98" y="11"/>
                  </a:cubicBezTo>
                  <a:cubicBezTo>
                    <a:pt x="99" y="12"/>
                    <a:pt x="102" y="11"/>
                    <a:pt x="104" y="11"/>
                  </a:cubicBezTo>
                  <a:cubicBezTo>
                    <a:pt x="105" y="11"/>
                    <a:pt x="105" y="11"/>
                    <a:pt x="106"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Corbel" panose="020B0503020204020204" pitchFamily="34" charset="0"/>
                <a:sym typeface="Arial"/>
              </a:endParaRPr>
            </a:p>
          </p:txBody>
        </p:sp>
        <p:sp>
          <p:nvSpPr>
            <p:cNvPr id="383" name="Google Shape;383;p53"/>
            <p:cNvSpPr/>
            <p:nvPr/>
          </p:nvSpPr>
          <p:spPr>
            <a:xfrm>
              <a:off x="3150627" y="413161"/>
              <a:ext cx="6287700" cy="65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latin typeface="Corbel" panose="020B0503020204020204" pitchFamily="34" charset="0"/>
              </a:endParaRPr>
            </a:p>
          </p:txBody>
        </p:sp>
      </p:grpSp>
      <p:pic>
        <p:nvPicPr>
          <p:cNvPr id="391" name="Google Shape;391;p53" descr="A screenshot of a computer&#10;&#10;Description automatically generated"/>
          <p:cNvPicPr preferRelativeResize="0"/>
          <p:nvPr/>
        </p:nvPicPr>
        <p:blipFill>
          <a:blip r:embed="rId3">
            <a:alphaModFix/>
          </a:blip>
          <a:stretch>
            <a:fillRect/>
          </a:stretch>
        </p:blipFill>
        <p:spPr>
          <a:xfrm>
            <a:off x="1784113" y="1063932"/>
            <a:ext cx="8618990" cy="5663100"/>
          </a:xfrm>
          <a:prstGeom prst="rect">
            <a:avLst/>
          </a:prstGeom>
          <a:noFill/>
          <a:ln>
            <a:solidFill>
              <a:schemeClr val="tx1"/>
            </a:solidFill>
          </a:ln>
        </p:spPr>
      </p:pic>
      <p:sp>
        <p:nvSpPr>
          <p:cNvPr id="2" name="TextBox 3">
            <a:extLst>
              <a:ext uri="{FF2B5EF4-FFF2-40B4-BE49-F238E27FC236}">
                <a16:creationId xmlns:a16="http://schemas.microsoft.com/office/drawing/2014/main" id="{2540690D-9C48-6470-FB4B-CDA97063878C}"/>
              </a:ext>
            </a:extLst>
          </p:cNvPr>
          <p:cNvSpPr txBox="1"/>
          <p:nvPr/>
        </p:nvSpPr>
        <p:spPr>
          <a:xfrm>
            <a:off x="73742" y="642783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4" name="Google Shape;371;p52">
            <a:extLst>
              <a:ext uri="{FF2B5EF4-FFF2-40B4-BE49-F238E27FC236}">
                <a16:creationId xmlns:a16="http://schemas.microsoft.com/office/drawing/2014/main" id="{276945AD-E347-F055-DE9B-27900AD45D75}"/>
              </a:ext>
            </a:extLst>
          </p:cNvPr>
          <p:cNvSpPr txBox="1">
            <a:spLocks/>
          </p:cNvSpPr>
          <p:nvPr/>
        </p:nvSpPr>
        <p:spPr>
          <a:xfrm>
            <a:off x="681500" y="251448"/>
            <a:ext cx="10214400" cy="74880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400" b="1">
                <a:solidFill>
                  <a:srgbClr val="FF0000"/>
                </a:solidFill>
                <a:latin typeface="Corbel"/>
              </a:rPr>
              <a:t>        Star Schema</a:t>
            </a:r>
            <a:endParaRPr lang="en-US" sz="4400" b="1">
              <a:solidFill>
                <a:srgbClr val="FF0000"/>
              </a:solidFill>
              <a:latin typeface="Corbel"/>
            </a:endParaRPr>
          </a:p>
        </p:txBody>
      </p:sp>
    </p:spTree>
    <p:extLst>
      <p:ext uri="{BB962C8B-B14F-4D97-AF65-F5344CB8AC3E}">
        <p14:creationId xmlns:p14="http://schemas.microsoft.com/office/powerpoint/2010/main" val="205707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45B1-EF98-B510-80EB-EC6E97A5FEA1}"/>
              </a:ext>
            </a:extLst>
          </p:cNvPr>
          <p:cNvSpPr>
            <a:spLocks noGrp="1"/>
          </p:cNvSpPr>
          <p:nvPr>
            <p:ph type="title"/>
          </p:nvPr>
        </p:nvSpPr>
        <p:spPr/>
        <p:txBody>
          <a:bodyPr/>
          <a:lstStyle/>
          <a:p>
            <a:pPr algn="l"/>
            <a:r>
              <a:rPr lang="en-US" sz="4400">
                <a:latin typeface="Corbel"/>
              </a:rPr>
              <a:t> Importing Flat Files into SSMS</a:t>
            </a:r>
            <a:endParaRPr lang="en-US"/>
          </a:p>
        </p:txBody>
      </p:sp>
      <p:pic>
        <p:nvPicPr>
          <p:cNvPr id="3" name="Picture 2" descr="A screenshot of a computer&#10;&#10;Description automatically generated">
            <a:extLst>
              <a:ext uri="{FF2B5EF4-FFF2-40B4-BE49-F238E27FC236}">
                <a16:creationId xmlns:a16="http://schemas.microsoft.com/office/drawing/2014/main" id="{F1E24FA0-B3BB-730F-5DBF-18D97D7DFDDD}"/>
              </a:ext>
            </a:extLst>
          </p:cNvPr>
          <p:cNvPicPr>
            <a:picLocks noChangeAspect="1"/>
          </p:cNvPicPr>
          <p:nvPr/>
        </p:nvPicPr>
        <p:blipFill>
          <a:blip r:embed="rId2"/>
          <a:stretch>
            <a:fillRect/>
          </a:stretch>
        </p:blipFill>
        <p:spPr>
          <a:xfrm>
            <a:off x="311728" y="1418563"/>
            <a:ext cx="5784273" cy="2900965"/>
          </a:xfrm>
          <a:prstGeom prst="rect">
            <a:avLst/>
          </a:prstGeom>
          <a:ln>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FC46F77F-7232-AA2E-1829-847FDF25DE7A}"/>
              </a:ext>
            </a:extLst>
          </p:cNvPr>
          <p:cNvPicPr>
            <a:picLocks noChangeAspect="1"/>
          </p:cNvPicPr>
          <p:nvPr/>
        </p:nvPicPr>
        <p:blipFill>
          <a:blip r:embed="rId3"/>
          <a:stretch>
            <a:fillRect/>
          </a:stretch>
        </p:blipFill>
        <p:spPr>
          <a:xfrm>
            <a:off x="6344229" y="4310699"/>
            <a:ext cx="4859014" cy="2135705"/>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3B796AC8-1600-83CE-9816-CB7D1A31C28E}"/>
              </a:ext>
            </a:extLst>
          </p:cNvPr>
          <p:cNvPicPr>
            <a:picLocks noChangeAspect="1"/>
          </p:cNvPicPr>
          <p:nvPr/>
        </p:nvPicPr>
        <p:blipFill>
          <a:blip r:embed="rId4"/>
          <a:stretch>
            <a:fillRect/>
          </a:stretch>
        </p:blipFill>
        <p:spPr>
          <a:xfrm>
            <a:off x="311727" y="4512003"/>
            <a:ext cx="5899727" cy="2001904"/>
          </a:xfrm>
          <a:prstGeom prst="rect">
            <a:avLst/>
          </a:prstGeom>
          <a:ln>
            <a:solidFill>
              <a:schemeClr val="tx1"/>
            </a:solidFill>
          </a:ln>
        </p:spPr>
      </p:pic>
      <p:pic>
        <p:nvPicPr>
          <p:cNvPr id="6" name="Picture 5" descr="A screenshot of a computer">
            <a:extLst>
              <a:ext uri="{FF2B5EF4-FFF2-40B4-BE49-F238E27FC236}">
                <a16:creationId xmlns:a16="http://schemas.microsoft.com/office/drawing/2014/main" id="{96DFBB11-D31C-B035-75E8-954E980AA96D}"/>
              </a:ext>
            </a:extLst>
          </p:cNvPr>
          <p:cNvPicPr>
            <a:picLocks noChangeAspect="1"/>
          </p:cNvPicPr>
          <p:nvPr/>
        </p:nvPicPr>
        <p:blipFill>
          <a:blip r:embed="rId5"/>
          <a:stretch>
            <a:fillRect/>
          </a:stretch>
        </p:blipFill>
        <p:spPr>
          <a:xfrm>
            <a:off x="6350000" y="1412468"/>
            <a:ext cx="5518728" cy="2774609"/>
          </a:xfrm>
          <a:prstGeom prst="rect">
            <a:avLst/>
          </a:prstGeom>
          <a:ln>
            <a:solidFill>
              <a:schemeClr val="tx1"/>
            </a:solidFill>
          </a:ln>
        </p:spPr>
      </p:pic>
      <p:sp>
        <p:nvSpPr>
          <p:cNvPr id="7" name="TextBox 3">
            <a:extLst>
              <a:ext uri="{FF2B5EF4-FFF2-40B4-BE49-F238E27FC236}">
                <a16:creationId xmlns:a16="http://schemas.microsoft.com/office/drawing/2014/main" id="{2540690D-9C48-6470-FB4B-CDA97063878C}"/>
              </a:ext>
            </a:extLst>
          </p:cNvPr>
          <p:cNvSpPr txBox="1"/>
          <p:nvPr/>
        </p:nvSpPr>
        <p:spPr>
          <a:xfrm>
            <a:off x="2622" y="6539598"/>
            <a:ext cx="226756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a:solidFill>
                  <a:srgbClr val="C00000"/>
                </a:solidFill>
                <a:latin typeface="Corbel"/>
              </a:rPr>
              <a:t>SIDDHARTH</a:t>
            </a:r>
            <a:endParaRPr lang="en-US" sz="1600">
              <a:solidFill>
                <a:srgbClr val="C00000"/>
              </a:solidFill>
              <a:latin typeface="Corbel" panose="020B0503020204020204" pitchFamily="34" charset="0"/>
            </a:endParaRPr>
          </a:p>
        </p:txBody>
      </p:sp>
      <p:sp>
        <p:nvSpPr>
          <p:cNvPr id="8" name="Slide Number Placeholder 7">
            <a:extLst>
              <a:ext uri="{FF2B5EF4-FFF2-40B4-BE49-F238E27FC236}">
                <a16:creationId xmlns:a16="http://schemas.microsoft.com/office/drawing/2014/main" id="{94CA849A-A105-B2CB-9A0A-1F05F3AEC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spTree>
    <p:extLst>
      <p:ext uri="{BB962C8B-B14F-4D97-AF65-F5344CB8AC3E}">
        <p14:creationId xmlns:p14="http://schemas.microsoft.com/office/powerpoint/2010/main" val="196658023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irbnb">
      <a:dk1>
        <a:srgbClr val="000000"/>
      </a:dk1>
      <a:lt1>
        <a:srgbClr val="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1606</Words>
  <Application>Microsoft Office PowerPoint</Application>
  <PresentationFormat>Widescreen</PresentationFormat>
  <Paragraphs>415</Paragraphs>
  <Slides>44</Slides>
  <Notes>27</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DM Sans Bold</vt:lpstr>
      <vt:lpstr>Arial</vt:lpstr>
      <vt:lpstr>Calibri</vt:lpstr>
      <vt:lpstr>Consolas</vt:lpstr>
      <vt:lpstr>Corbel</vt:lpstr>
      <vt:lpstr>Montserrat</vt:lpstr>
      <vt:lpstr>Work Sans</vt:lpstr>
      <vt:lpstr>Office Theme</vt:lpstr>
      <vt:lpstr>Office Theme</vt:lpstr>
      <vt:lpstr>PowerPoint Presentation</vt:lpstr>
      <vt:lpstr>Agenda</vt:lpstr>
      <vt:lpstr>  Client Overview</vt:lpstr>
      <vt:lpstr>PowerPoint Presentation</vt:lpstr>
      <vt:lpstr>PowerPoint Presentation</vt:lpstr>
      <vt:lpstr>     Overview of Dataset</vt:lpstr>
      <vt:lpstr>Data Description</vt:lpstr>
      <vt:lpstr>PowerPoint Presentation</vt:lpstr>
      <vt:lpstr> Importing Flat Files into SSMS</vt:lpstr>
      <vt:lpstr>Dimension Table: Host</vt:lpstr>
      <vt:lpstr>   Dimension Table: Listings</vt:lpstr>
      <vt:lpstr>  Dimension Table: Location</vt:lpstr>
      <vt:lpstr>Fact Table</vt:lpstr>
      <vt:lpstr>Implementing Foreign Keys</vt:lpstr>
      <vt:lpstr>   Star Schema: SSMS</vt:lpstr>
      <vt:lpstr>PowerPoint Presentation</vt:lpstr>
      <vt:lpstr>   Descriptive Statistics</vt:lpstr>
      <vt:lpstr>Data Preprocessing</vt:lpstr>
      <vt:lpstr>Data Preprocessing</vt:lpstr>
      <vt:lpstr>Data Preprocessing </vt:lpstr>
      <vt:lpstr>Data Transformation</vt:lpstr>
      <vt:lpstr>Data Transformation</vt:lpstr>
      <vt:lpstr>Derived Columns</vt:lpstr>
      <vt:lpstr>Derived Columns</vt:lpstr>
      <vt:lpstr>Derived Columns</vt:lpstr>
      <vt:lpstr>Derived Columns</vt:lpstr>
      <vt:lpstr>   Visual – Bar Graph</vt:lpstr>
      <vt:lpstr>   Visual – Horizontal Bar Chart</vt:lpstr>
      <vt:lpstr>   Visual - Histogram</vt:lpstr>
      <vt:lpstr>   Visual- Donut Chart</vt:lpstr>
      <vt:lpstr>PowerPoint Presentation</vt:lpstr>
      <vt:lpstr>Data Analysis &amp; Visualizations</vt:lpstr>
      <vt:lpstr>Data Analysis &amp; Visualizations</vt:lpstr>
      <vt:lpstr>Data Analysis &amp; Visualizations</vt:lpstr>
      <vt:lpstr>Data Analysis &amp; Visualizations</vt:lpstr>
      <vt:lpstr>Data Analysis &amp; Visualizations</vt:lpstr>
      <vt:lpstr>Data Analysis &amp; Visualizations</vt:lpstr>
      <vt:lpstr>PowerPoint Presentation</vt:lpstr>
      <vt:lpstr>  Predictive Modelling</vt:lpstr>
      <vt:lpstr> Predictive Modelling</vt:lpstr>
      <vt:lpstr>PowerPoint Presentation</vt:lpstr>
      <vt:lpstr>Business Implications &amp; Key Insights </vt:lpstr>
      <vt:lpstr>         Applications </vt:lpstr>
      <vt:lpstr>Data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Hospitality: Airbnb</dc:title>
  <dc:creator>simran singh</dc:creator>
  <cp:lastModifiedBy>Singh, Simran - (simransingh)</cp:lastModifiedBy>
  <cp:revision>3</cp:revision>
  <dcterms:modified xsi:type="dcterms:W3CDTF">2025-03-29T09:32:38Z</dcterms:modified>
</cp:coreProperties>
</file>